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4" r:id="rId1"/>
    <p:sldMasterId id="2147483655" r:id="rId2"/>
  </p:sldMasterIdLst>
  <p:notesMasterIdLst>
    <p:notesMasterId r:id="rId57"/>
  </p:notesMasterIdLst>
  <p:sldIdLst>
    <p:sldId id="256" r:id="rId3"/>
    <p:sldId id="257" r:id="rId4"/>
    <p:sldId id="258" r:id="rId5"/>
    <p:sldId id="259" r:id="rId6"/>
    <p:sldId id="260" r:id="rId7"/>
    <p:sldId id="261" r:id="rId8"/>
    <p:sldId id="262" r:id="rId9"/>
    <p:sldId id="263" r:id="rId10"/>
    <p:sldId id="295" r:id="rId11"/>
    <p:sldId id="264" r:id="rId12"/>
    <p:sldId id="265" r:id="rId13"/>
    <p:sldId id="267" r:id="rId14"/>
    <p:sldId id="268" r:id="rId15"/>
    <p:sldId id="269" r:id="rId16"/>
    <p:sldId id="270" r:id="rId17"/>
    <p:sldId id="297" r:id="rId18"/>
    <p:sldId id="301" r:id="rId19"/>
    <p:sldId id="298" r:id="rId20"/>
    <p:sldId id="300" r:id="rId21"/>
    <p:sldId id="271" r:id="rId22"/>
    <p:sldId id="296" r:id="rId23"/>
    <p:sldId id="302" r:id="rId24"/>
    <p:sldId id="273" r:id="rId25"/>
    <p:sldId id="274" r:id="rId26"/>
    <p:sldId id="275" r:id="rId27"/>
    <p:sldId id="299" r:id="rId28"/>
    <p:sldId id="276" r:id="rId29"/>
    <p:sldId id="277" r:id="rId30"/>
    <p:sldId id="278" r:id="rId31"/>
    <p:sldId id="279" r:id="rId32"/>
    <p:sldId id="280" r:id="rId33"/>
    <p:sldId id="281" r:id="rId34"/>
    <p:sldId id="282" r:id="rId35"/>
    <p:sldId id="283" r:id="rId36"/>
    <p:sldId id="303" r:id="rId37"/>
    <p:sldId id="287" r:id="rId38"/>
    <p:sldId id="305" r:id="rId39"/>
    <p:sldId id="288" r:id="rId40"/>
    <p:sldId id="291" r:id="rId41"/>
    <p:sldId id="290" r:id="rId42"/>
    <p:sldId id="293" r:id="rId43"/>
    <p:sldId id="294"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entury Gothic" panose="020B0502020202020204" pitchFamily="34" charset="0"/>
      <p:regular r:id="rId62"/>
      <p:bold r:id="rId63"/>
      <p:italic r:id="rId64"/>
      <p:boldItalic r:id="rId65"/>
    </p:embeddedFont>
    <p:embeddedFont>
      <p:font typeface="Verdana" panose="020B060403050404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60" d="100"/>
          <a:sy n="60" d="100"/>
        </p:scale>
        <p:origin x="1114" y="34"/>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 name="Google Shape;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8935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6595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6091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9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6147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3288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6976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 name="Google Shape;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ba622d4465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ba622d446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a622d4465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gba622d446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a622d4465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ba622d446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a622d4465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ba622d446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5579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0510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553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257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1948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7101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0149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9988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8936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83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5821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8639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479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4555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5676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38654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3847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3689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0872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412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personalizzato">
  <p:cSld name="Layout personalizzato">
    <p:spTree>
      <p:nvGrpSpPr>
        <p:cNvPr id="1" name="Shape 15"/>
        <p:cNvGrpSpPr/>
        <p:nvPr/>
      </p:nvGrpSpPr>
      <p:grpSpPr>
        <a:xfrm>
          <a:off x="0" y="0"/>
          <a:ext cx="0" cy="0"/>
          <a:chOff x="0" y="0"/>
          <a:chExt cx="0" cy="0"/>
        </a:xfrm>
      </p:grpSpPr>
      <p:sp>
        <p:nvSpPr>
          <p:cNvPr id="16" name="Google Shape;16;p2"/>
          <p:cNvSpPr txBox="1">
            <a:spLocks noGrp="1"/>
          </p:cNvSpPr>
          <p:nvPr>
            <p:ph type="body" idx="1"/>
          </p:nvPr>
        </p:nvSpPr>
        <p:spPr>
          <a:xfrm>
            <a:off x="5233212" y="2808881"/>
            <a:ext cx="3665696" cy="342900"/>
          </a:xfrm>
          <a:prstGeom prst="rect">
            <a:avLst/>
          </a:prstGeom>
          <a:noFill/>
          <a:ln>
            <a:noFill/>
          </a:ln>
        </p:spPr>
        <p:txBody>
          <a:bodyPr spcFirstLastPara="1" wrap="square" lIns="84375" tIns="42175" rIns="84375" bIns="42175" anchor="t" anchorCtr="0">
            <a:noAutofit/>
          </a:bodyPr>
          <a:lstStyle>
            <a:lvl1pPr marL="457200" marR="0" lvl="0" indent="-228600" algn="r" rtl="0">
              <a:lnSpc>
                <a:spcPct val="90000"/>
              </a:lnSpc>
              <a:spcBef>
                <a:spcPts val="923"/>
              </a:spcBef>
              <a:spcAft>
                <a:spcPts val="0"/>
              </a:spcAft>
              <a:buClr>
                <a:srgbClr val="3A3838"/>
              </a:buClr>
              <a:buSzPts val="1800"/>
              <a:buFont typeface="Arial"/>
              <a:buNone/>
              <a:defRPr sz="1800" b="0" i="0" u="none" strike="noStrike" cap="none">
                <a:solidFill>
                  <a:srgbClr val="3A3838"/>
                </a:solidFill>
                <a:latin typeface="Century Gothic"/>
                <a:ea typeface="Century Gothic"/>
                <a:cs typeface="Century Gothic"/>
                <a:sym typeface="Century Gothic"/>
              </a:defRPr>
            </a:lvl1pPr>
            <a:lvl2pPr marL="914400" marR="0" lvl="1" indent="-368300" algn="l" rtl="0">
              <a:lnSpc>
                <a:spcPct val="90000"/>
              </a:lnSpc>
              <a:spcBef>
                <a:spcPts val="462"/>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62"/>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4pPr>
            <a:lvl5pPr marL="2286000" marR="0" lvl="4"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5pPr>
            <a:lvl6pPr marL="2743200" marR="0" lvl="5"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4662319" y="3342478"/>
            <a:ext cx="4236589" cy="468203"/>
          </a:xfrm>
          <a:prstGeom prst="rect">
            <a:avLst/>
          </a:prstGeom>
          <a:noFill/>
          <a:ln>
            <a:noFill/>
          </a:ln>
        </p:spPr>
        <p:txBody>
          <a:bodyPr spcFirstLastPara="1" wrap="square" lIns="84375" tIns="42175" rIns="84375" bIns="42175" anchor="t" anchorCtr="0">
            <a:noAutofit/>
          </a:bodyPr>
          <a:lstStyle>
            <a:lvl1pPr marL="457200" marR="0" lvl="0" indent="-228600" algn="r" rtl="0">
              <a:lnSpc>
                <a:spcPct val="90000"/>
              </a:lnSpc>
              <a:spcBef>
                <a:spcPts val="923"/>
              </a:spcBef>
              <a:spcAft>
                <a:spcPts val="0"/>
              </a:spcAft>
              <a:buClr>
                <a:srgbClr val="757070"/>
              </a:buClr>
              <a:buSzPts val="1300"/>
              <a:buFont typeface="Arial"/>
              <a:buNone/>
              <a:defRPr sz="1300" b="0" i="0" u="none" strike="noStrike" cap="none">
                <a:solidFill>
                  <a:srgbClr val="757070"/>
                </a:solidFill>
                <a:latin typeface="Century Gothic"/>
                <a:ea typeface="Century Gothic"/>
                <a:cs typeface="Century Gothic"/>
                <a:sym typeface="Century Gothic"/>
              </a:defRPr>
            </a:lvl1pPr>
            <a:lvl2pPr marL="914400" marR="0" lvl="1" indent="-368300" algn="l" rtl="0">
              <a:lnSpc>
                <a:spcPct val="90000"/>
              </a:lnSpc>
              <a:spcBef>
                <a:spcPts val="462"/>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62"/>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4pPr>
            <a:lvl5pPr marL="2286000" marR="0" lvl="4"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5pPr>
            <a:lvl6pPr marL="2743200" marR="0" lvl="5"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7570162" y="4019884"/>
            <a:ext cx="1328738" cy="234553"/>
          </a:xfrm>
          <a:prstGeom prst="rect">
            <a:avLst/>
          </a:prstGeom>
          <a:noFill/>
          <a:ln>
            <a:noFill/>
          </a:ln>
        </p:spPr>
        <p:txBody>
          <a:bodyPr spcFirstLastPara="1" wrap="square" lIns="84375" tIns="42175" rIns="84375" bIns="42175" anchor="t" anchorCtr="0">
            <a:noAutofit/>
          </a:bodyPr>
          <a:lstStyle>
            <a:lvl1pPr marL="457200" marR="0" lvl="0" indent="-228600" algn="r" rtl="0">
              <a:lnSpc>
                <a:spcPct val="90000"/>
              </a:lnSpc>
              <a:spcBef>
                <a:spcPts val="923"/>
              </a:spcBef>
              <a:spcAft>
                <a:spcPts val="0"/>
              </a:spcAft>
              <a:buClr>
                <a:srgbClr val="757070"/>
              </a:buClr>
              <a:buSzPts val="1100"/>
              <a:buFont typeface="Arial"/>
              <a:buNone/>
              <a:defRPr sz="1100" b="0" i="0" u="none" strike="noStrike" cap="none">
                <a:solidFill>
                  <a:srgbClr val="757070"/>
                </a:solidFill>
                <a:latin typeface="Century Gothic"/>
                <a:ea typeface="Century Gothic"/>
                <a:cs typeface="Century Gothic"/>
                <a:sym typeface="Century Gothic"/>
              </a:defRPr>
            </a:lvl1pPr>
            <a:lvl2pPr marL="914400" marR="0" lvl="1" indent="-368300" algn="l" rtl="0">
              <a:lnSpc>
                <a:spcPct val="90000"/>
              </a:lnSpc>
              <a:spcBef>
                <a:spcPts val="462"/>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62"/>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4pPr>
            <a:lvl5pPr marL="2286000" marR="0" lvl="4"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5pPr>
            <a:lvl6pPr marL="2743200" marR="0" lvl="5"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lnSpc>
                <a:spcPct val="90000"/>
              </a:lnSpc>
              <a:spcBef>
                <a:spcPts val="462"/>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endParaRPr/>
          </a:p>
        </p:txBody>
      </p:sp>
      <p:cxnSp>
        <p:nvCxnSpPr>
          <p:cNvPr id="19" name="Google Shape;19;p2"/>
          <p:cNvCxnSpPr/>
          <p:nvPr/>
        </p:nvCxnSpPr>
        <p:spPr>
          <a:xfrm rot="10800000">
            <a:off x="7986540" y="3950771"/>
            <a:ext cx="851600" cy="0"/>
          </a:xfrm>
          <a:prstGeom prst="straightConnector1">
            <a:avLst/>
          </a:prstGeom>
          <a:noFill/>
          <a:ln w="38100" cap="flat" cmpd="sng">
            <a:solidFill>
              <a:srgbClr val="0066A7"/>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lvl1pPr marR="0" lvl="0" algn="l" rtl="0">
              <a:lnSpc>
                <a:spcPct val="90000"/>
              </a:lnSpc>
              <a:spcBef>
                <a:spcPts val="0"/>
              </a:spcBef>
              <a:spcAft>
                <a:spcPts val="0"/>
              </a:spcAft>
              <a:buClr>
                <a:schemeClr val="lt1"/>
              </a:buClr>
              <a:buSzPts val="1400"/>
              <a:buFont typeface="Century Gothic"/>
              <a:buNone/>
              <a:defRPr sz="1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p:cSld name="Título">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lvl1pPr marR="0" lvl="0" algn="l" rtl="0">
              <a:lnSpc>
                <a:spcPct val="90000"/>
              </a:lnSpc>
              <a:spcBef>
                <a:spcPts val="0"/>
              </a:spcBef>
              <a:spcAft>
                <a:spcPts val="0"/>
              </a:spcAft>
              <a:buClr>
                <a:schemeClr val="lt1"/>
              </a:buClr>
              <a:buSzPts val="1400"/>
              <a:buFont typeface="Century Gothic"/>
              <a:buNone/>
              <a:defRPr sz="1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648960" y="33471"/>
            <a:ext cx="8027501" cy="486055"/>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1625"/>
              <a:buFont typeface="Verdana"/>
              <a:buNone/>
              <a:defRPr sz="1625" b="1" i="0" u="none" strike="noStrike" cap="none">
                <a:solidFill>
                  <a:schemeClr val="lt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 name="Google Shape;29;p6"/>
          <p:cNvSpPr txBox="1">
            <a:spLocks noGrp="1"/>
          </p:cNvSpPr>
          <p:nvPr>
            <p:ph type="sldNum" idx="12"/>
          </p:nvPr>
        </p:nvSpPr>
        <p:spPr>
          <a:xfrm>
            <a:off x="467546" y="4890194"/>
            <a:ext cx="539552" cy="27384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ayout personalizzato">
  <p:cSld name="Layout personalizzato">
    <p:spTree>
      <p:nvGrpSpPr>
        <p:cNvPr id="1" name="Shape 31"/>
        <p:cNvGrpSpPr/>
        <p:nvPr/>
      </p:nvGrpSpPr>
      <p:grpSpPr>
        <a:xfrm>
          <a:off x="0" y="0"/>
          <a:ext cx="0" cy="0"/>
          <a:chOff x="0" y="0"/>
          <a:chExt cx="0" cy="0"/>
        </a:xfrm>
      </p:grpSpPr>
      <p:sp>
        <p:nvSpPr>
          <p:cNvPr id="32" name="Google Shape;32;p8"/>
          <p:cNvSpPr txBox="1">
            <a:spLocks noGrp="1"/>
          </p:cNvSpPr>
          <p:nvPr>
            <p:ph type="body" idx="1"/>
          </p:nvPr>
        </p:nvSpPr>
        <p:spPr>
          <a:xfrm>
            <a:off x="5233214" y="2808880"/>
            <a:ext cx="3665696" cy="342900"/>
          </a:xfrm>
          <a:prstGeom prst="rect">
            <a:avLst/>
          </a:prstGeom>
          <a:noFill/>
          <a:ln>
            <a:noFill/>
          </a:ln>
        </p:spPr>
        <p:txBody>
          <a:bodyPr spcFirstLastPara="1" wrap="square" lIns="91400" tIns="45700" rIns="91400" bIns="45700" anchor="t" anchorCtr="0">
            <a:noAutofit/>
          </a:bodyPr>
          <a:lstStyle>
            <a:lvl1pPr marL="457200" marR="0" lvl="0" indent="-228600" algn="r" rtl="0">
              <a:lnSpc>
                <a:spcPct val="90000"/>
              </a:lnSpc>
              <a:spcBef>
                <a:spcPts val="1083"/>
              </a:spcBef>
              <a:spcAft>
                <a:spcPts val="0"/>
              </a:spcAft>
              <a:buClr>
                <a:srgbClr val="3A3838"/>
              </a:buClr>
              <a:buSzPts val="2000"/>
              <a:buFont typeface="Arial"/>
              <a:buNone/>
              <a:defRPr sz="2000" b="0" i="0" u="none" strike="noStrike" cap="none">
                <a:solidFill>
                  <a:srgbClr val="3A3838"/>
                </a:solidFill>
                <a:latin typeface="Century Gothic"/>
                <a:ea typeface="Century Gothic"/>
                <a:cs typeface="Century Gothic"/>
                <a:sym typeface="Century Gothic"/>
              </a:defRPr>
            </a:lvl1pPr>
            <a:lvl2pPr marL="914400" marR="0" lvl="1" indent="-393700" algn="l" rtl="0">
              <a:lnSpc>
                <a:spcPct val="90000"/>
              </a:lnSpc>
              <a:spcBef>
                <a:spcPts val="542"/>
              </a:spcBef>
              <a:spcAft>
                <a:spcPts val="0"/>
              </a:spcAft>
              <a:buClr>
                <a:schemeClr val="dk1"/>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90000"/>
              </a:lnSpc>
              <a:spcBef>
                <a:spcPts val="542"/>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3" name="Google Shape;33;p8"/>
          <p:cNvSpPr txBox="1">
            <a:spLocks noGrp="1"/>
          </p:cNvSpPr>
          <p:nvPr>
            <p:ph type="body" idx="2"/>
          </p:nvPr>
        </p:nvSpPr>
        <p:spPr>
          <a:xfrm>
            <a:off x="4662320" y="3342477"/>
            <a:ext cx="4236589" cy="468203"/>
          </a:xfrm>
          <a:prstGeom prst="rect">
            <a:avLst/>
          </a:prstGeom>
          <a:noFill/>
          <a:ln>
            <a:noFill/>
          </a:ln>
        </p:spPr>
        <p:txBody>
          <a:bodyPr spcFirstLastPara="1" wrap="square" lIns="91400" tIns="45700" rIns="91400" bIns="45700" anchor="t" anchorCtr="0">
            <a:noAutofit/>
          </a:bodyPr>
          <a:lstStyle>
            <a:lvl1pPr marL="457200" marR="0" lvl="0" indent="-228600" algn="r" rtl="0">
              <a:lnSpc>
                <a:spcPct val="90000"/>
              </a:lnSpc>
              <a:spcBef>
                <a:spcPts val="1000"/>
              </a:spcBef>
              <a:spcAft>
                <a:spcPts val="0"/>
              </a:spcAft>
              <a:buClr>
                <a:srgbClr val="757070"/>
              </a:buClr>
              <a:buSzPts val="1400"/>
              <a:buFont typeface="Arial"/>
              <a:buNone/>
              <a:defRPr sz="1400" b="0" i="0" u="none" strike="noStrike" cap="none">
                <a:solidFill>
                  <a:srgbClr val="757070"/>
                </a:solidFill>
                <a:latin typeface="Century Gothic"/>
                <a:ea typeface="Century Gothic"/>
                <a:cs typeface="Century Gothic"/>
                <a:sym typeface="Century Gothic"/>
              </a:defRPr>
            </a:lvl1pPr>
            <a:lvl2pPr marL="914400" marR="0" lvl="1" indent="-393700" algn="l" rtl="0">
              <a:lnSpc>
                <a:spcPct val="90000"/>
              </a:lnSpc>
              <a:spcBef>
                <a:spcPts val="542"/>
              </a:spcBef>
              <a:spcAft>
                <a:spcPts val="0"/>
              </a:spcAft>
              <a:buClr>
                <a:schemeClr val="dk1"/>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90000"/>
              </a:lnSpc>
              <a:spcBef>
                <a:spcPts val="542"/>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4" name="Google Shape;34;p8"/>
          <p:cNvSpPr txBox="1">
            <a:spLocks noGrp="1"/>
          </p:cNvSpPr>
          <p:nvPr>
            <p:ph type="body" idx="3"/>
          </p:nvPr>
        </p:nvSpPr>
        <p:spPr>
          <a:xfrm>
            <a:off x="7570162" y="4019882"/>
            <a:ext cx="1328738" cy="234554"/>
          </a:xfrm>
          <a:prstGeom prst="rect">
            <a:avLst/>
          </a:prstGeom>
          <a:noFill/>
          <a:ln>
            <a:noFill/>
          </a:ln>
        </p:spPr>
        <p:txBody>
          <a:bodyPr spcFirstLastPara="1" wrap="square" lIns="91400" tIns="45700" rIns="91400" bIns="45700" anchor="t" anchorCtr="0">
            <a:noAutofit/>
          </a:bodyPr>
          <a:lstStyle>
            <a:lvl1pPr marL="457200" marR="0" lvl="0" indent="-228600" algn="r" rtl="0">
              <a:lnSpc>
                <a:spcPct val="90000"/>
              </a:lnSpc>
              <a:spcBef>
                <a:spcPts val="1083"/>
              </a:spcBef>
              <a:spcAft>
                <a:spcPts val="0"/>
              </a:spcAft>
              <a:buClr>
                <a:srgbClr val="757070"/>
              </a:buClr>
              <a:buSzPts val="1200"/>
              <a:buFont typeface="Arial"/>
              <a:buNone/>
              <a:defRPr sz="1200" b="0" i="0" u="none" strike="noStrike" cap="none">
                <a:solidFill>
                  <a:srgbClr val="757070"/>
                </a:solidFill>
                <a:latin typeface="Century Gothic"/>
                <a:ea typeface="Century Gothic"/>
                <a:cs typeface="Century Gothic"/>
                <a:sym typeface="Century Gothic"/>
              </a:defRPr>
            </a:lvl1pPr>
            <a:lvl2pPr marL="914400" marR="0" lvl="1" indent="-393700" algn="l" rtl="0">
              <a:lnSpc>
                <a:spcPct val="90000"/>
              </a:lnSpc>
              <a:spcBef>
                <a:spcPts val="542"/>
              </a:spcBef>
              <a:spcAft>
                <a:spcPts val="0"/>
              </a:spcAft>
              <a:buClr>
                <a:schemeClr val="dk1"/>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90000"/>
              </a:lnSpc>
              <a:spcBef>
                <a:spcPts val="542"/>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42"/>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3">
            <a:alphaModFix/>
          </a:blip>
          <a:srcRect/>
          <a:stretch/>
        </p:blipFill>
        <p:spPr>
          <a:xfrm>
            <a:off x="-6662" y="699542"/>
            <a:ext cx="6750567" cy="3374953"/>
          </a:xfrm>
          <a:prstGeom prst="rect">
            <a:avLst/>
          </a:prstGeom>
          <a:noFill/>
          <a:ln>
            <a:noFill/>
          </a:ln>
        </p:spPr>
      </p:pic>
      <p:sp>
        <p:nvSpPr>
          <p:cNvPr id="11" name="Google Shape;11;p1"/>
          <p:cNvSpPr txBox="1"/>
          <p:nvPr/>
        </p:nvSpPr>
        <p:spPr>
          <a:xfrm>
            <a:off x="5905599" y="4962401"/>
            <a:ext cx="3318966" cy="108347"/>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s-ES" sz="800" b="0" i="0" u="none" strike="noStrike" cap="none">
                <a:solidFill>
                  <a:srgbClr val="FFFFFF"/>
                </a:solidFill>
                <a:latin typeface="Calibri"/>
                <a:ea typeface="Calibri"/>
                <a:cs typeface="Calibri"/>
                <a:sym typeface="Calibri"/>
              </a:rPr>
              <a:t> Copyright © 2016 SDG group. All rights reserved. www.sdggroup.com</a:t>
            </a:r>
            <a:endParaRPr sz="1400" b="0" i="0" u="none" strike="noStrike" cap="none">
              <a:solidFill>
                <a:srgbClr val="000000"/>
              </a:solidFill>
              <a:latin typeface="Arial"/>
              <a:ea typeface="Arial"/>
              <a:cs typeface="Arial"/>
              <a:sym typeface="Arial"/>
            </a:endParaRPr>
          </a:p>
        </p:txBody>
      </p:sp>
      <p:sp>
        <p:nvSpPr>
          <p:cNvPr id="12" name="Google Shape;12;p1"/>
          <p:cNvSpPr/>
          <p:nvPr/>
        </p:nvSpPr>
        <p:spPr>
          <a:xfrm>
            <a:off x="-6000" y="102862"/>
            <a:ext cx="6991744" cy="396000"/>
          </a:xfrm>
          <a:custGeom>
            <a:avLst/>
            <a:gdLst/>
            <a:ahLst/>
            <a:cxnLst/>
            <a:rect l="l" t="t" r="r" b="b"/>
            <a:pathLst>
              <a:path w="10624457" h="561975" extrusionOk="0">
                <a:moveTo>
                  <a:pt x="0" y="0"/>
                </a:moveTo>
                <a:lnTo>
                  <a:pt x="10624457" y="0"/>
                </a:lnTo>
                <a:lnTo>
                  <a:pt x="10267105" y="561975"/>
                </a:lnTo>
                <a:lnTo>
                  <a:pt x="0" y="561975"/>
                </a:lnTo>
                <a:lnTo>
                  <a:pt x="0" y="0"/>
                </a:lnTo>
                <a:close/>
              </a:path>
            </a:pathLst>
          </a:custGeom>
          <a:solidFill>
            <a:srgbClr val="0071AA"/>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 name="Google Shape;13;p1"/>
          <p:cNvSpPr/>
          <p:nvPr/>
        </p:nvSpPr>
        <p:spPr>
          <a:xfrm flipH="1">
            <a:off x="2771800" y="498862"/>
            <a:ext cx="3972106" cy="4602685"/>
          </a:xfrm>
          <a:prstGeom prst="rtTriangle">
            <a:avLst/>
          </a:prstGeom>
          <a:solidFill>
            <a:schemeClr val="lt1"/>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 name="Google Shape;14;p1"/>
          <p:cNvSpPr/>
          <p:nvPr/>
        </p:nvSpPr>
        <p:spPr>
          <a:xfrm>
            <a:off x="-36512" y="606479"/>
            <a:ext cx="6876256" cy="4495068"/>
          </a:xfrm>
          <a:prstGeom prst="rect">
            <a:avLst/>
          </a:prstGeom>
          <a:solidFill>
            <a:schemeClr val="lt1">
              <a:alpha val="41568"/>
            </a:schemeClr>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
        <p:cNvGrpSpPr/>
        <p:nvPr/>
      </p:nvGrpSpPr>
      <p:grpSpPr>
        <a:xfrm>
          <a:off x="0" y="0"/>
          <a:ext cx="0" cy="0"/>
          <a:chOff x="0" y="0"/>
          <a:chExt cx="0" cy="0"/>
        </a:xfrm>
      </p:grpSpPr>
      <p:sp>
        <p:nvSpPr>
          <p:cNvPr id="21" name="Google Shape;21;p3"/>
          <p:cNvSpPr/>
          <p:nvPr/>
        </p:nvSpPr>
        <p:spPr>
          <a:xfrm>
            <a:off x="2" y="5022057"/>
            <a:ext cx="9142332" cy="121443"/>
          </a:xfrm>
          <a:prstGeom prst="rect">
            <a:avLst/>
          </a:prstGeom>
          <a:solidFill>
            <a:schemeClr val="dk1">
              <a:alpha val="9411"/>
            </a:schemeClr>
          </a:solidFill>
          <a:ln>
            <a:noFill/>
          </a:ln>
        </p:spPr>
        <p:txBody>
          <a:bodyPr spcFirstLastPara="1" wrap="square" lIns="98975" tIns="49475" rIns="98975" bIns="494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 name="Google Shape;22;p3"/>
          <p:cNvSpPr/>
          <p:nvPr/>
        </p:nvSpPr>
        <p:spPr>
          <a:xfrm>
            <a:off x="59" y="117489"/>
            <a:ext cx="7752863" cy="270000"/>
          </a:xfrm>
          <a:custGeom>
            <a:avLst/>
            <a:gdLst/>
            <a:ahLst/>
            <a:cxnLst/>
            <a:rect l="l" t="t" r="r" b="b"/>
            <a:pathLst>
              <a:path w="10624457" h="561975" extrusionOk="0">
                <a:moveTo>
                  <a:pt x="0" y="0"/>
                </a:moveTo>
                <a:lnTo>
                  <a:pt x="10624457" y="0"/>
                </a:lnTo>
                <a:lnTo>
                  <a:pt x="10267105" y="561975"/>
                </a:lnTo>
                <a:lnTo>
                  <a:pt x="0" y="561975"/>
                </a:lnTo>
                <a:lnTo>
                  <a:pt x="0" y="0"/>
                </a:lnTo>
                <a:close/>
              </a:path>
            </a:pathLst>
          </a:custGeom>
          <a:solidFill>
            <a:srgbClr val="0071AA"/>
          </a:solidFill>
          <a:ln>
            <a:noFill/>
          </a:ln>
        </p:spPr>
        <p:txBody>
          <a:bodyPr spcFirstLastPara="1" wrap="square" lIns="98975" tIns="49475" rIns="98975" bIns="494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uaa.alaska.edu/~afkjm/cs470/handouts/breaking.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9"/>
          <p:cNvSpPr txBox="1">
            <a:spLocks noGrp="1"/>
          </p:cNvSpPr>
          <p:nvPr>
            <p:ph type="body" idx="3"/>
          </p:nvPr>
        </p:nvSpPr>
        <p:spPr>
          <a:xfrm>
            <a:off x="4932040" y="4011910"/>
            <a:ext cx="3894852" cy="1080120"/>
          </a:xfrm>
          <a:prstGeom prst="rect">
            <a:avLst/>
          </a:prstGeom>
          <a:noFill/>
          <a:ln>
            <a:noFill/>
          </a:ln>
        </p:spPr>
        <p:txBody>
          <a:bodyPr spcFirstLastPara="1" wrap="square" lIns="84375" tIns="42175" rIns="84375" bIns="42175" anchor="t" anchorCtr="0">
            <a:noAutofit/>
          </a:bodyPr>
          <a:lstStyle/>
          <a:p>
            <a:pPr marL="0" lvl="0" indent="0" algn="r" rtl="0">
              <a:lnSpc>
                <a:spcPct val="90000"/>
              </a:lnSpc>
              <a:spcBef>
                <a:spcPts val="0"/>
              </a:spcBef>
              <a:spcAft>
                <a:spcPts val="0"/>
              </a:spcAft>
              <a:buClr>
                <a:srgbClr val="757070"/>
              </a:buClr>
              <a:buSzPts val="1100"/>
              <a:buNone/>
            </a:pPr>
            <a:r>
              <a:rPr lang="es-ES" dirty="0"/>
              <a:t>Curso 2022-2023</a:t>
            </a:r>
            <a:endParaRPr dirty="0"/>
          </a:p>
          <a:p>
            <a:pPr marL="0" lvl="0" indent="0" algn="r" rtl="0">
              <a:lnSpc>
                <a:spcPct val="90000"/>
              </a:lnSpc>
              <a:spcBef>
                <a:spcPts val="923"/>
              </a:spcBef>
              <a:spcAft>
                <a:spcPts val="0"/>
              </a:spcAft>
              <a:buClr>
                <a:srgbClr val="757070"/>
              </a:buClr>
              <a:buSzPts val="1100"/>
              <a:buNone/>
            </a:pPr>
            <a:endParaRPr b="1" dirty="0"/>
          </a:p>
          <a:p>
            <a:pPr marL="0" lvl="0" indent="0" algn="r" rtl="0">
              <a:lnSpc>
                <a:spcPct val="90000"/>
              </a:lnSpc>
              <a:spcBef>
                <a:spcPts val="923"/>
              </a:spcBef>
              <a:spcAft>
                <a:spcPts val="0"/>
              </a:spcAft>
              <a:buClr>
                <a:srgbClr val="757070"/>
              </a:buClr>
              <a:buSzPts val="1100"/>
              <a:buNone/>
            </a:pPr>
            <a:r>
              <a:rPr lang="es-ES" b="1" dirty="0"/>
              <a:t>Entornos de desarrollo</a:t>
            </a:r>
            <a:endParaRPr dirty="0"/>
          </a:p>
          <a:p>
            <a:pPr marL="0" lvl="0" indent="0" algn="r" rtl="0">
              <a:lnSpc>
                <a:spcPct val="90000"/>
              </a:lnSpc>
              <a:spcBef>
                <a:spcPts val="923"/>
              </a:spcBef>
              <a:spcAft>
                <a:spcPts val="0"/>
              </a:spcAft>
              <a:buClr>
                <a:srgbClr val="757070"/>
              </a:buClr>
              <a:buSzPts val="1100"/>
              <a:buNone/>
            </a:pPr>
            <a:r>
              <a:rPr lang="es-ES" b="1" dirty="0"/>
              <a:t>Desarrollo de Aplicaciones Web</a:t>
            </a:r>
            <a:endParaRPr dirty="0"/>
          </a:p>
        </p:txBody>
      </p:sp>
      <p:sp>
        <p:nvSpPr>
          <p:cNvPr id="40" name="Google Shape;40;p9"/>
          <p:cNvSpPr txBox="1"/>
          <p:nvPr/>
        </p:nvSpPr>
        <p:spPr>
          <a:xfrm>
            <a:off x="2504362" y="2571750"/>
            <a:ext cx="6655984" cy="1080120"/>
          </a:xfrm>
          <a:prstGeom prst="rect">
            <a:avLst/>
          </a:prstGeom>
          <a:noFill/>
          <a:ln>
            <a:noFill/>
          </a:ln>
        </p:spPr>
        <p:txBody>
          <a:bodyPr spcFirstLastPara="1" wrap="square" lIns="84375" tIns="42175" rIns="84375" bIns="42175" anchor="t" anchorCtr="0">
            <a:noAutofit/>
          </a:bodyPr>
          <a:lstStyle/>
          <a:p>
            <a:pPr marL="0" marR="0" lvl="0" indent="0" algn="r" rtl="0">
              <a:lnSpc>
                <a:spcPct val="90000"/>
              </a:lnSpc>
              <a:spcBef>
                <a:spcPts val="0"/>
              </a:spcBef>
              <a:spcAft>
                <a:spcPts val="0"/>
              </a:spcAft>
              <a:buClr>
                <a:schemeClr val="dk1"/>
              </a:buClr>
              <a:buSzPts val="1800"/>
              <a:buFont typeface="Arial"/>
              <a:buNone/>
            </a:pPr>
            <a:r>
              <a:rPr lang="es-ES" sz="1800" b="1" i="0" u="none" strike="noStrike" cap="none">
                <a:solidFill>
                  <a:schemeClr val="dk1"/>
                </a:solidFill>
                <a:latin typeface="Century Gothic"/>
                <a:ea typeface="Century Gothic"/>
                <a:cs typeface="Century Gothic"/>
                <a:sym typeface="Century Gothic"/>
              </a:rPr>
              <a:t>4. Testing</a:t>
            </a:r>
            <a:endParaRPr sz="180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10</a:t>
            </a:fld>
            <a:endParaRPr sz="1800" b="0" i="0" u="none" strike="noStrike" cap="none">
              <a:solidFill>
                <a:srgbClr val="FFFFFF"/>
              </a:solidFill>
              <a:latin typeface="Century Gothic"/>
              <a:ea typeface="Century Gothic"/>
              <a:cs typeface="Century Gothic"/>
              <a:sym typeface="Century Gothic"/>
            </a:endParaRPr>
          </a:p>
        </p:txBody>
      </p:sp>
      <p:sp>
        <p:nvSpPr>
          <p:cNvPr id="133" name="Google Shape;133;p17"/>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134" name="Google Shape;134;p17"/>
          <p:cNvGrpSpPr/>
          <p:nvPr/>
        </p:nvGrpSpPr>
        <p:grpSpPr>
          <a:xfrm>
            <a:off x="85847" y="469368"/>
            <a:ext cx="8367885" cy="359313"/>
            <a:chOff x="274216" y="780591"/>
            <a:chExt cx="9372448" cy="479082"/>
          </a:xfrm>
        </p:grpSpPr>
        <p:sp>
          <p:nvSpPr>
            <p:cNvPr id="135" name="Google Shape;135;p17"/>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136" name="Google Shape;136;p17"/>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137" name="Google Shape;137;p17"/>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138" name="Google Shape;138;p17"/>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Realización de pruebas</a:t>
            </a:r>
            <a:endParaRPr sz="1400" b="0" i="0" u="none" strike="noStrike" cap="none">
              <a:solidFill>
                <a:srgbClr val="000000"/>
              </a:solidFill>
              <a:latin typeface="Arial"/>
              <a:ea typeface="Arial"/>
              <a:cs typeface="Arial"/>
              <a:sym typeface="Arial"/>
            </a:endParaRPr>
          </a:p>
        </p:txBody>
      </p:sp>
      <p:sp>
        <p:nvSpPr>
          <p:cNvPr id="139" name="Google Shape;139;p17"/>
          <p:cNvSpPr txBox="1"/>
          <p:nvPr/>
        </p:nvSpPr>
        <p:spPr>
          <a:xfrm>
            <a:off x="440725" y="977933"/>
            <a:ext cx="7992925" cy="3393196"/>
          </a:xfrm>
          <a:prstGeom prst="rect">
            <a:avLst/>
          </a:prstGeom>
          <a:noFill/>
          <a:ln>
            <a:noFill/>
          </a:ln>
        </p:spPr>
        <p:txBody>
          <a:bodyPr spcFirstLastPara="1" wrap="square" lIns="91425" tIns="45700" rIns="91425" bIns="45700" anchor="t" anchorCtr="0">
            <a:spAutoFit/>
          </a:bodyPr>
          <a:lstStyle/>
          <a:p>
            <a:pPr marL="288000" marR="0" lvl="0" indent="-171450" algn="just" rtl="0">
              <a:lnSpc>
                <a:spcPct val="150000"/>
              </a:lnSpc>
              <a:spcBef>
                <a:spcPts val="0"/>
              </a:spcBef>
              <a:spcAft>
                <a:spcPts val="0"/>
              </a:spcAft>
              <a:buClr>
                <a:srgbClr val="0071AA"/>
              </a:buClr>
              <a:buSzPts val="1100"/>
              <a:buFont typeface="Arial"/>
              <a:buChar char="•"/>
            </a:pPr>
            <a:r>
              <a:rPr lang="es-ES" sz="1100" b="1" i="0" u="none" strike="noStrike" cap="none" dirty="0">
                <a:solidFill>
                  <a:schemeClr val="dk1"/>
                </a:solidFill>
                <a:latin typeface="Century Gothic"/>
                <a:ea typeface="Century Gothic"/>
                <a:cs typeface="Century Gothic"/>
                <a:sym typeface="Century Gothic"/>
              </a:rPr>
              <a:t>Depuración</a:t>
            </a:r>
            <a:r>
              <a:rPr lang="es-ES" sz="1100" b="0" i="0" u="none" strike="noStrike" cap="none" dirty="0">
                <a:solidFill>
                  <a:schemeClr val="dk1"/>
                </a:solidFill>
                <a:latin typeface="Century Gothic"/>
                <a:ea typeface="Century Gothic"/>
                <a:cs typeface="Century Gothic"/>
                <a:sym typeface="Century Gothic"/>
              </a:rPr>
              <a:t>: El proceso de localizar, analizar y corregir los defectos que se sospecha que contiene el software.</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100"/>
              <a:buFont typeface="Arial"/>
              <a:buChar char="•"/>
            </a:pPr>
            <a:r>
              <a:rPr lang="es-ES" sz="1100" b="1" i="0" u="none" strike="noStrike" cap="none" dirty="0">
                <a:solidFill>
                  <a:schemeClr val="dk1"/>
                </a:solidFill>
                <a:latin typeface="Century Gothic"/>
                <a:ea typeface="Century Gothic"/>
                <a:cs typeface="Century Gothic"/>
                <a:sym typeface="Century Gothic"/>
              </a:rPr>
              <a:t>Verificación</a:t>
            </a:r>
            <a:r>
              <a:rPr lang="es-ES" sz="1100" b="0" i="0" u="none" strike="noStrike" cap="none" dirty="0">
                <a:solidFill>
                  <a:schemeClr val="dk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a:p>
            <a:pPr marL="745200" marR="0" lvl="1" indent="-171450" algn="just" rtl="0">
              <a:lnSpc>
                <a:spcPct val="150000"/>
              </a:lnSpc>
              <a:spcBef>
                <a:spcPts val="0"/>
              </a:spcBef>
              <a:spcAft>
                <a:spcPts val="0"/>
              </a:spcAft>
              <a:buClr>
                <a:srgbClr val="0071AA"/>
              </a:buClr>
              <a:buSzPts val="1100"/>
              <a:buFont typeface="Arial"/>
              <a:buChar char="•"/>
            </a:pPr>
            <a:r>
              <a:rPr lang="es-ES" sz="1100" b="1" i="1" u="none" strike="noStrike" cap="none" dirty="0">
                <a:solidFill>
                  <a:schemeClr val="dk1"/>
                </a:solidFill>
                <a:latin typeface="Century Gothic"/>
                <a:ea typeface="Century Gothic"/>
                <a:cs typeface="Century Gothic"/>
                <a:sym typeface="Century Gothic"/>
              </a:rPr>
              <a:t>Comprobar que el software cumple sus requisitos funcionales y no funcionales.</a:t>
            </a:r>
            <a:endParaRPr sz="1400" b="1" i="1" u="none" strike="noStrike" cap="none" dirty="0">
              <a:solidFill>
                <a:srgbClr val="000000"/>
              </a:solidFill>
              <a:latin typeface="Arial"/>
              <a:ea typeface="Arial"/>
              <a:cs typeface="Arial"/>
              <a:sym typeface="Arial"/>
            </a:endParaRPr>
          </a:p>
          <a:p>
            <a:pPr marL="745200" marR="0" lvl="1" indent="-171450" algn="just" rtl="0">
              <a:lnSpc>
                <a:spcPct val="150000"/>
              </a:lnSpc>
              <a:spcBef>
                <a:spcPts val="0"/>
              </a:spcBef>
              <a:spcAft>
                <a:spcPts val="0"/>
              </a:spcAft>
              <a:buClr>
                <a:srgbClr val="0071AA"/>
              </a:buClr>
              <a:buSzPts val="1100"/>
              <a:buFont typeface="Arial"/>
              <a:buChar char="•"/>
            </a:pPr>
            <a:r>
              <a:rPr lang="es-ES" sz="1100" b="0" i="1" u="none" strike="noStrike" cap="none" dirty="0">
                <a:solidFill>
                  <a:schemeClr val="dk1"/>
                </a:solidFill>
                <a:latin typeface="Century Gothic"/>
                <a:ea typeface="Century Gothic"/>
                <a:cs typeface="Century Gothic"/>
                <a:sym typeface="Century Gothic"/>
              </a:rPr>
              <a:t>Un conjunto de actividades que aseguran que el software implementa correctamente una función específica.</a:t>
            </a:r>
          </a:p>
          <a:p>
            <a:pPr marL="745200" marR="0" lvl="1" indent="-171450" algn="just" rtl="0">
              <a:lnSpc>
                <a:spcPct val="150000"/>
              </a:lnSpc>
              <a:spcBef>
                <a:spcPts val="0"/>
              </a:spcBef>
              <a:spcAft>
                <a:spcPts val="0"/>
              </a:spcAft>
              <a:buClr>
                <a:srgbClr val="0071AA"/>
              </a:buClr>
              <a:buSzPts val="1100"/>
              <a:buFont typeface="Arial"/>
              <a:buChar char="•"/>
            </a:pPr>
            <a:r>
              <a:rPr lang="es-ES" sz="1100" b="1" i="1" dirty="0">
                <a:solidFill>
                  <a:schemeClr val="dk1"/>
                </a:solidFill>
                <a:latin typeface="Century Gothic"/>
                <a:sym typeface="Century Gothic"/>
              </a:rPr>
              <a:t>¿Are </a:t>
            </a:r>
            <a:r>
              <a:rPr lang="es-ES" sz="1100" b="1" i="1" dirty="0" err="1">
                <a:solidFill>
                  <a:schemeClr val="dk1"/>
                </a:solidFill>
                <a:latin typeface="Century Gothic"/>
                <a:sym typeface="Century Gothic"/>
              </a:rPr>
              <a:t>we</a:t>
            </a:r>
            <a:r>
              <a:rPr lang="es-ES" sz="1100" b="1" i="1" dirty="0">
                <a:solidFill>
                  <a:schemeClr val="dk1"/>
                </a:solidFill>
                <a:latin typeface="Century Gothic"/>
                <a:sym typeface="Century Gothic"/>
              </a:rPr>
              <a:t> </a:t>
            </a:r>
            <a:r>
              <a:rPr lang="es-ES" sz="1100" b="1" i="1" dirty="0" err="1">
                <a:solidFill>
                  <a:schemeClr val="dk1"/>
                </a:solidFill>
                <a:latin typeface="Century Gothic"/>
                <a:sym typeface="Century Gothic"/>
              </a:rPr>
              <a:t>building</a:t>
            </a:r>
            <a:r>
              <a:rPr lang="es-ES" sz="1100" b="1" i="1" dirty="0">
                <a:solidFill>
                  <a:schemeClr val="dk1"/>
                </a:solidFill>
                <a:latin typeface="Century Gothic"/>
                <a:sym typeface="Century Gothic"/>
              </a:rPr>
              <a:t> </a:t>
            </a:r>
            <a:r>
              <a:rPr lang="es-ES" sz="1100" b="1" i="1" dirty="0" err="1">
                <a:solidFill>
                  <a:schemeClr val="dk1"/>
                </a:solidFill>
                <a:latin typeface="Century Gothic"/>
                <a:sym typeface="Century Gothic"/>
              </a:rPr>
              <a:t>the</a:t>
            </a:r>
            <a:r>
              <a:rPr lang="es-ES" sz="1100" b="1" i="1" dirty="0">
                <a:solidFill>
                  <a:schemeClr val="dk1"/>
                </a:solidFill>
                <a:latin typeface="Century Gothic"/>
                <a:sym typeface="Century Gothic"/>
              </a:rPr>
              <a:t> </a:t>
            </a:r>
            <a:r>
              <a:rPr lang="es-ES" sz="1100" b="1" i="1" dirty="0" err="1">
                <a:solidFill>
                  <a:schemeClr val="dk1"/>
                </a:solidFill>
                <a:latin typeface="Century Gothic"/>
                <a:sym typeface="Century Gothic"/>
              </a:rPr>
              <a:t>product</a:t>
            </a:r>
            <a:r>
              <a:rPr lang="es-ES" sz="1100" b="1" i="1" dirty="0">
                <a:solidFill>
                  <a:schemeClr val="dk1"/>
                </a:solidFill>
                <a:latin typeface="Century Gothic"/>
                <a:sym typeface="Century Gothic"/>
              </a:rPr>
              <a:t> </a:t>
            </a:r>
            <a:r>
              <a:rPr lang="es-ES" sz="1100" b="1" i="1" dirty="0" err="1">
                <a:solidFill>
                  <a:schemeClr val="dk1"/>
                </a:solidFill>
                <a:latin typeface="Century Gothic"/>
                <a:sym typeface="Century Gothic"/>
              </a:rPr>
              <a:t>right</a:t>
            </a:r>
            <a:r>
              <a:rPr lang="es-ES" sz="1100" b="1" i="1" dirty="0">
                <a:solidFill>
                  <a:schemeClr val="dk1"/>
                </a:solidFill>
                <a:latin typeface="Century Gothic"/>
                <a:sym typeface="Century Gothic"/>
              </a:rPr>
              <a:t>?</a:t>
            </a:r>
            <a:endParaRPr sz="1400" b="1" i="1"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100"/>
              <a:buFont typeface="Arial"/>
              <a:buChar char="•"/>
            </a:pPr>
            <a:r>
              <a:rPr lang="es-ES" sz="1100" b="1" i="0" u="none" strike="noStrike" cap="none" dirty="0">
                <a:solidFill>
                  <a:schemeClr val="dk1"/>
                </a:solidFill>
                <a:latin typeface="Century Gothic"/>
                <a:ea typeface="Century Gothic"/>
                <a:cs typeface="Century Gothic"/>
                <a:sym typeface="Century Gothic"/>
              </a:rPr>
              <a:t>Validación:</a:t>
            </a:r>
            <a:endParaRPr sz="1400" b="0" i="0" u="none" strike="noStrike" cap="none" dirty="0">
              <a:solidFill>
                <a:srgbClr val="000000"/>
              </a:solidFill>
              <a:latin typeface="Arial"/>
              <a:ea typeface="Arial"/>
              <a:cs typeface="Arial"/>
              <a:sym typeface="Arial"/>
            </a:endParaRPr>
          </a:p>
          <a:p>
            <a:pPr marL="745200" marR="0" lvl="1" indent="-171450" algn="just" rtl="0">
              <a:lnSpc>
                <a:spcPct val="150000"/>
              </a:lnSpc>
              <a:spcBef>
                <a:spcPts val="0"/>
              </a:spcBef>
              <a:spcAft>
                <a:spcPts val="0"/>
              </a:spcAft>
              <a:buClr>
                <a:srgbClr val="0071AA"/>
              </a:buClr>
              <a:buSzPts val="1100"/>
              <a:buFont typeface="Arial"/>
              <a:buChar char="•"/>
            </a:pPr>
            <a:r>
              <a:rPr lang="es-ES" sz="1100" b="0" i="0" u="none" strike="noStrike" cap="none" dirty="0">
                <a:solidFill>
                  <a:schemeClr val="dk1"/>
                </a:solidFill>
                <a:latin typeface="Century Gothic"/>
                <a:ea typeface="Century Gothic"/>
                <a:cs typeface="Century Gothic"/>
                <a:sym typeface="Century Gothic"/>
              </a:rPr>
              <a:t>El proceso de evaluación de un sistema o de uno de sus componentes durante o al final del proceso de desarrollo para </a:t>
            </a:r>
            <a:r>
              <a:rPr lang="es-ES" sz="1100" b="1" i="1" u="none" strike="noStrike" cap="none" dirty="0">
                <a:solidFill>
                  <a:schemeClr val="dk1"/>
                </a:solidFill>
                <a:latin typeface="Century Gothic"/>
                <a:ea typeface="Century Gothic"/>
                <a:cs typeface="Century Gothic"/>
                <a:sym typeface="Century Gothic"/>
              </a:rPr>
              <a:t>determinar si el software hace lo que el usuario deseaba</a:t>
            </a:r>
            <a:r>
              <a:rPr lang="es-ES" sz="1100" b="0" i="0" u="none" strike="noStrike" cap="none" dirty="0">
                <a:solidFill>
                  <a:schemeClr val="dk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a:p>
            <a:pPr marL="745200" marR="0" lvl="1" indent="-171450" algn="just" rtl="0">
              <a:lnSpc>
                <a:spcPct val="150000"/>
              </a:lnSpc>
              <a:spcBef>
                <a:spcPts val="0"/>
              </a:spcBef>
              <a:spcAft>
                <a:spcPts val="0"/>
              </a:spcAft>
              <a:buClr>
                <a:srgbClr val="0071AA"/>
              </a:buClr>
              <a:buSzPts val="1100"/>
              <a:buFont typeface="Arial"/>
              <a:buChar char="•"/>
            </a:pPr>
            <a:r>
              <a:rPr lang="es-ES" sz="1100" b="0" i="1" u="none" strike="noStrike" cap="none" dirty="0">
                <a:solidFill>
                  <a:schemeClr val="dk1"/>
                </a:solidFill>
                <a:latin typeface="Century Gothic"/>
                <a:ea typeface="Century Gothic"/>
                <a:cs typeface="Century Gothic"/>
                <a:sym typeface="Century Gothic"/>
              </a:rPr>
              <a:t>Un conjunto de actividades que aseguran que el software construido se ajusta a los requisitos del cliente.</a:t>
            </a:r>
          </a:p>
          <a:p>
            <a:pPr marL="745200" marR="0" lvl="1" indent="-171450" algn="just" rtl="0">
              <a:lnSpc>
                <a:spcPct val="150000"/>
              </a:lnSpc>
              <a:spcBef>
                <a:spcPts val="0"/>
              </a:spcBef>
              <a:spcAft>
                <a:spcPts val="0"/>
              </a:spcAft>
              <a:buClr>
                <a:srgbClr val="0071AA"/>
              </a:buClr>
              <a:buSzPts val="1100"/>
              <a:buFont typeface="Arial"/>
              <a:buChar char="•"/>
            </a:pPr>
            <a:r>
              <a:rPr lang="es-ES" sz="1100" b="1" i="1" dirty="0">
                <a:solidFill>
                  <a:schemeClr val="dk1"/>
                </a:solidFill>
                <a:latin typeface="Century Gothic"/>
                <a:sym typeface="Century Gothic"/>
              </a:rPr>
              <a:t>¿Are </a:t>
            </a:r>
            <a:r>
              <a:rPr lang="es-ES" sz="1100" b="1" i="1" dirty="0" err="1">
                <a:solidFill>
                  <a:schemeClr val="dk1"/>
                </a:solidFill>
                <a:latin typeface="Century Gothic"/>
                <a:sym typeface="Century Gothic"/>
              </a:rPr>
              <a:t>we</a:t>
            </a:r>
            <a:r>
              <a:rPr lang="es-ES" sz="1100" b="1" i="1" dirty="0">
                <a:solidFill>
                  <a:schemeClr val="dk1"/>
                </a:solidFill>
                <a:latin typeface="Century Gothic"/>
                <a:sym typeface="Century Gothic"/>
              </a:rPr>
              <a:t> </a:t>
            </a:r>
            <a:r>
              <a:rPr lang="es-ES" sz="1100" b="1" i="1" dirty="0" err="1">
                <a:solidFill>
                  <a:schemeClr val="dk1"/>
                </a:solidFill>
                <a:latin typeface="Century Gothic"/>
                <a:sym typeface="Century Gothic"/>
              </a:rPr>
              <a:t>building</a:t>
            </a:r>
            <a:r>
              <a:rPr lang="es-ES" sz="1100" b="1" i="1" dirty="0">
                <a:solidFill>
                  <a:schemeClr val="dk1"/>
                </a:solidFill>
                <a:latin typeface="Century Gothic"/>
                <a:sym typeface="Century Gothic"/>
              </a:rPr>
              <a:t> </a:t>
            </a:r>
            <a:r>
              <a:rPr lang="es-ES" sz="1100" b="1" i="1" dirty="0" err="1">
                <a:solidFill>
                  <a:schemeClr val="dk1"/>
                </a:solidFill>
                <a:latin typeface="Century Gothic"/>
                <a:sym typeface="Century Gothic"/>
              </a:rPr>
              <a:t>the</a:t>
            </a:r>
            <a:r>
              <a:rPr lang="es-ES" sz="1100" b="1" i="1" dirty="0">
                <a:solidFill>
                  <a:schemeClr val="dk1"/>
                </a:solidFill>
                <a:latin typeface="Century Gothic"/>
                <a:sym typeface="Century Gothic"/>
              </a:rPr>
              <a:t> </a:t>
            </a:r>
            <a:r>
              <a:rPr lang="es-ES" sz="1100" b="1" i="1" dirty="0" err="1">
                <a:solidFill>
                  <a:schemeClr val="dk1"/>
                </a:solidFill>
                <a:latin typeface="Century Gothic"/>
                <a:sym typeface="Century Gothic"/>
              </a:rPr>
              <a:t>right</a:t>
            </a:r>
            <a:r>
              <a:rPr lang="es-ES" sz="1100" b="1" i="1" dirty="0">
                <a:solidFill>
                  <a:schemeClr val="dk1"/>
                </a:solidFill>
                <a:latin typeface="Century Gothic"/>
                <a:sym typeface="Century Gothic"/>
              </a:rPr>
              <a:t> </a:t>
            </a:r>
            <a:r>
              <a:rPr lang="es-ES" sz="1100" b="1" i="1" dirty="0" err="1">
                <a:solidFill>
                  <a:schemeClr val="dk1"/>
                </a:solidFill>
                <a:latin typeface="Century Gothic"/>
                <a:sym typeface="Century Gothic"/>
              </a:rPr>
              <a:t>product</a:t>
            </a:r>
            <a:r>
              <a:rPr lang="es-ES" sz="1100" b="1" i="1" dirty="0">
                <a:solidFill>
                  <a:schemeClr val="dk1"/>
                </a:solidFill>
                <a:latin typeface="Century Gothic"/>
                <a:sym typeface="Century Gothic"/>
              </a:rPr>
              <a:t>?</a:t>
            </a:r>
            <a:endParaRPr sz="1400" b="1" i="0" u="none" strike="noStrike" cap="none" dirty="0">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¿Cómo verificar y validar una web?¿Y un app de móvil?¿Y un videojuego?</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11</a:t>
            </a:fld>
            <a:endParaRPr sz="1800" b="0" i="0" u="none" strike="noStrike" cap="none">
              <a:solidFill>
                <a:srgbClr val="FFFFFF"/>
              </a:solidFill>
              <a:latin typeface="Century Gothic"/>
              <a:ea typeface="Century Gothic"/>
              <a:cs typeface="Century Gothic"/>
              <a:sym typeface="Century Gothic"/>
            </a:endParaRPr>
          </a:p>
        </p:txBody>
      </p:sp>
      <p:sp>
        <p:nvSpPr>
          <p:cNvPr id="145" name="Google Shape;145;p18"/>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146" name="Google Shape;146;p18"/>
          <p:cNvGrpSpPr/>
          <p:nvPr/>
        </p:nvGrpSpPr>
        <p:grpSpPr>
          <a:xfrm>
            <a:off x="85847" y="469368"/>
            <a:ext cx="8367885" cy="359313"/>
            <a:chOff x="274216" y="780591"/>
            <a:chExt cx="9372448" cy="479082"/>
          </a:xfrm>
        </p:grpSpPr>
        <p:sp>
          <p:nvSpPr>
            <p:cNvPr id="147" name="Google Shape;147;p18"/>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148" name="Google Shape;148;p18"/>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149" name="Google Shape;149;p18"/>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150" name="Google Shape;150;p18"/>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Plan de pruebas</a:t>
            </a:r>
            <a:endParaRPr sz="1400" b="0" i="0" u="none" strike="noStrike" cap="none" dirty="0">
              <a:solidFill>
                <a:srgbClr val="000000"/>
              </a:solidFill>
              <a:latin typeface="Arial"/>
              <a:ea typeface="Arial"/>
              <a:cs typeface="Arial"/>
              <a:sym typeface="Arial"/>
            </a:endParaRPr>
          </a:p>
        </p:txBody>
      </p:sp>
      <p:sp>
        <p:nvSpPr>
          <p:cNvPr id="2" name="Google Shape;139;p17">
            <a:extLst>
              <a:ext uri="{FF2B5EF4-FFF2-40B4-BE49-F238E27FC236}">
                <a16:creationId xmlns:a16="http://schemas.microsoft.com/office/drawing/2014/main" id="{1869A4D2-5F0C-F803-CEED-792F03FAD21C}"/>
              </a:ext>
            </a:extLst>
          </p:cNvPr>
          <p:cNvSpPr txBox="1"/>
          <p:nvPr/>
        </p:nvSpPr>
        <p:spPr>
          <a:xfrm>
            <a:off x="460807" y="931148"/>
            <a:ext cx="7992925" cy="3901028"/>
          </a:xfrm>
          <a:prstGeom prst="rect">
            <a:avLst/>
          </a:prstGeom>
          <a:noFill/>
          <a:ln>
            <a:noFill/>
          </a:ln>
        </p:spPr>
        <p:txBody>
          <a:bodyPr spcFirstLastPara="1" wrap="square" lIns="91425" tIns="45700" rIns="91425" bIns="45700" anchor="t" anchorCtr="0">
            <a:spAutoFit/>
          </a:bodyPr>
          <a:lstStyle/>
          <a:p>
            <a:pPr marL="116550" marR="0" lvl="0" algn="just" rtl="0">
              <a:lnSpc>
                <a:spcPct val="150000"/>
              </a:lnSpc>
              <a:spcBef>
                <a:spcPts val="0"/>
              </a:spcBef>
              <a:spcAft>
                <a:spcPts val="0"/>
              </a:spcAft>
              <a:buClr>
                <a:srgbClr val="0071AA"/>
              </a:buClr>
              <a:buSzPts val="1100"/>
            </a:pPr>
            <a:r>
              <a:rPr lang="es-ES" sz="1100" dirty="0">
                <a:solidFill>
                  <a:schemeClr val="dk1"/>
                </a:solidFill>
                <a:latin typeface="Century Gothic"/>
              </a:rPr>
              <a:t>Normalmente los programas simples no van a ser probados con mucho ahínco. Cuando empecemos a programar con sistemas con varios componentes es muy valioso encontrar defectos en los compases iniciales en vez de cuando el sistema ya esté integrado y conectado entre sí. Hay tres fases:</a:t>
            </a:r>
          </a:p>
          <a:p>
            <a:pPr marL="288000" marR="0" lvl="0" indent="-171450" algn="just" rtl="0">
              <a:lnSpc>
                <a:spcPct val="150000"/>
              </a:lnSpc>
              <a:spcBef>
                <a:spcPts val="0"/>
              </a:spcBef>
              <a:spcAft>
                <a:spcPts val="0"/>
              </a:spcAft>
              <a:buClr>
                <a:srgbClr val="0071AA"/>
              </a:buClr>
              <a:buSzPts val="1100"/>
              <a:buFont typeface="Arial" panose="020B0604020202020204" pitchFamily="34" charset="0"/>
              <a:buChar char="•"/>
            </a:pPr>
            <a:r>
              <a:rPr lang="es-ES" sz="1100" b="1" i="1" dirty="0" err="1">
                <a:solidFill>
                  <a:schemeClr val="dk1"/>
                </a:solidFill>
                <a:latin typeface="Century Gothic"/>
              </a:rPr>
              <a:t>Development</a:t>
            </a:r>
            <a:r>
              <a:rPr lang="es-ES" sz="1100" b="1" i="1" dirty="0">
                <a:solidFill>
                  <a:schemeClr val="dk1"/>
                </a:solidFill>
                <a:latin typeface="Century Gothic"/>
              </a:rPr>
              <a:t> </a:t>
            </a:r>
            <a:r>
              <a:rPr lang="es-ES" sz="1100" b="1" i="1" dirty="0" err="1">
                <a:solidFill>
                  <a:schemeClr val="dk1"/>
                </a:solidFill>
                <a:latin typeface="Century Gothic"/>
              </a:rPr>
              <a:t>testing</a:t>
            </a:r>
            <a:r>
              <a:rPr lang="es-ES" sz="1100" b="1" i="1" dirty="0">
                <a:solidFill>
                  <a:schemeClr val="dk1"/>
                </a:solidFill>
                <a:latin typeface="Century Gothic"/>
              </a:rPr>
              <a:t>:</a:t>
            </a:r>
            <a:r>
              <a:rPr lang="es-ES" sz="1100" dirty="0">
                <a:solidFill>
                  <a:schemeClr val="dk1"/>
                </a:solidFill>
                <a:latin typeface="Century Gothic"/>
              </a:rPr>
              <a:t> Los componentes se testean por los desarrolladores, de forma independiente, y desconectado del resto de componentes. Un componente puede ser un objeto, o un supergrupo de otras entidades.</a:t>
            </a:r>
          </a:p>
          <a:p>
            <a:pPr marL="288000" marR="0" lvl="0" indent="-171450" algn="just" rtl="0">
              <a:lnSpc>
                <a:spcPct val="150000"/>
              </a:lnSpc>
              <a:spcBef>
                <a:spcPts val="0"/>
              </a:spcBef>
              <a:spcAft>
                <a:spcPts val="0"/>
              </a:spcAft>
              <a:buClr>
                <a:srgbClr val="0071AA"/>
              </a:buClr>
              <a:buSzPts val="1100"/>
              <a:buFont typeface="Arial" panose="020B0604020202020204" pitchFamily="34" charset="0"/>
              <a:buChar char="•"/>
            </a:pPr>
            <a:r>
              <a:rPr lang="es-ES" sz="1100" b="1" i="1" dirty="0" err="1">
                <a:solidFill>
                  <a:schemeClr val="dk1"/>
                </a:solidFill>
                <a:latin typeface="Century Gothic"/>
              </a:rPr>
              <a:t>System</a:t>
            </a:r>
            <a:r>
              <a:rPr lang="es-ES" sz="1100" b="1" i="1" dirty="0">
                <a:solidFill>
                  <a:schemeClr val="dk1"/>
                </a:solidFill>
                <a:latin typeface="Century Gothic"/>
              </a:rPr>
              <a:t> </a:t>
            </a:r>
            <a:r>
              <a:rPr lang="es-ES" sz="1100" b="1" i="1" dirty="0" err="1">
                <a:solidFill>
                  <a:schemeClr val="dk1"/>
                </a:solidFill>
                <a:latin typeface="Century Gothic"/>
              </a:rPr>
              <a:t>testing</a:t>
            </a:r>
            <a:r>
              <a:rPr lang="es-ES" sz="1100" dirty="0">
                <a:solidFill>
                  <a:schemeClr val="dk1"/>
                </a:solidFill>
                <a:latin typeface="Century Gothic"/>
              </a:rPr>
              <a:t>: Este proceso se ocupa de encontrar errores inesperados en las interacciones entre componentes de un sistema.</a:t>
            </a:r>
          </a:p>
          <a:p>
            <a:pPr marL="288000" marR="0" lvl="0" indent="-171450" algn="just" rtl="0">
              <a:lnSpc>
                <a:spcPct val="150000"/>
              </a:lnSpc>
              <a:spcBef>
                <a:spcPts val="0"/>
              </a:spcBef>
              <a:spcAft>
                <a:spcPts val="0"/>
              </a:spcAft>
              <a:buClr>
                <a:srgbClr val="0071AA"/>
              </a:buClr>
              <a:buSzPts val="1100"/>
              <a:buFont typeface="Arial" panose="020B0604020202020204" pitchFamily="34" charset="0"/>
              <a:buChar char="•"/>
            </a:pPr>
            <a:r>
              <a:rPr lang="es-ES" sz="1100" b="1" i="1" dirty="0" err="1">
                <a:solidFill>
                  <a:schemeClr val="dk1"/>
                </a:solidFill>
                <a:latin typeface="Century Gothic"/>
              </a:rPr>
              <a:t>Acceptance</a:t>
            </a:r>
            <a:r>
              <a:rPr lang="es-ES" sz="1100" b="1" i="1" dirty="0">
                <a:solidFill>
                  <a:schemeClr val="dk1"/>
                </a:solidFill>
                <a:latin typeface="Century Gothic"/>
              </a:rPr>
              <a:t> </a:t>
            </a:r>
            <a:r>
              <a:rPr lang="es-ES" sz="1100" b="1" i="1" dirty="0" err="1">
                <a:solidFill>
                  <a:schemeClr val="dk1"/>
                </a:solidFill>
                <a:latin typeface="Century Gothic"/>
              </a:rPr>
              <a:t>testing</a:t>
            </a:r>
            <a:r>
              <a:rPr lang="es-ES" sz="1100" b="1" i="1" dirty="0">
                <a:solidFill>
                  <a:schemeClr val="dk1"/>
                </a:solidFill>
                <a:latin typeface="Century Gothic"/>
              </a:rPr>
              <a:t>:</a:t>
            </a:r>
            <a:r>
              <a:rPr lang="es-ES" sz="1100" dirty="0">
                <a:solidFill>
                  <a:schemeClr val="dk1"/>
                </a:solidFill>
                <a:latin typeface="Century Gothic"/>
              </a:rPr>
              <a:t> La fase final, antes de que el sistema se acepte para su uso. Se usan datos proporcionados por los usuarios del sistema. Esta fase puede revelar errores y omisiones en las funcionalidades ya que los datos reales y circunstancias reales difieren mucho de los datos usados durante el testeo.</a:t>
            </a:r>
          </a:p>
          <a:p>
            <a:pPr marL="116550" marR="0" lvl="0" algn="just" rtl="0">
              <a:lnSpc>
                <a:spcPct val="150000"/>
              </a:lnSpc>
              <a:spcBef>
                <a:spcPts val="0"/>
              </a:spcBef>
              <a:spcAft>
                <a:spcPts val="0"/>
              </a:spcAft>
              <a:buClr>
                <a:srgbClr val="0071AA"/>
              </a:buClr>
              <a:buSzPts val="1100"/>
            </a:pPr>
            <a:r>
              <a:rPr lang="es-ES" sz="1100" b="1" i="1" dirty="0">
                <a:solidFill>
                  <a:schemeClr val="dk1"/>
                </a:solidFill>
                <a:latin typeface="Century Gothic"/>
              </a:rPr>
              <a:t>Los test van guiados por el test plan (plan maestro de pruebas) que han sido especificados y detallados durante la fase de análisis y diseño.</a:t>
            </a:r>
          </a:p>
          <a:p>
            <a:pPr marL="116550" marR="0" lvl="0" algn="just" rtl="0">
              <a:lnSpc>
                <a:spcPct val="150000"/>
              </a:lnSpc>
              <a:spcBef>
                <a:spcPts val="0"/>
              </a:spcBef>
              <a:spcAft>
                <a:spcPts val="0"/>
              </a:spcAft>
              <a:buClr>
                <a:srgbClr val="0071AA"/>
              </a:buClr>
              <a:buSzPts val="1100"/>
            </a:pPr>
            <a:r>
              <a:rPr lang="es-ES" sz="1100" dirty="0">
                <a:solidFill>
                  <a:schemeClr val="dk1"/>
                </a:solidFill>
                <a:latin typeface="Century Gothic"/>
              </a:rPr>
              <a:t>En una metodología ágil, al ser iterativo, el testeo va de la mano del desarrollo (</a:t>
            </a:r>
            <a:r>
              <a:rPr lang="es-ES" sz="1100" dirty="0" err="1">
                <a:solidFill>
                  <a:schemeClr val="dk1"/>
                </a:solidFill>
                <a:latin typeface="Century Gothic"/>
              </a:rPr>
              <a:t>development</a:t>
            </a:r>
            <a:r>
              <a:rPr lang="es-ES" sz="1100" dirty="0">
                <a:solidFill>
                  <a:schemeClr val="dk1"/>
                </a:solidFill>
                <a:latin typeface="Century Gothic"/>
              </a:rPr>
              <a:t> + </a:t>
            </a:r>
            <a:r>
              <a:rPr lang="es-ES" sz="1100" dirty="0" err="1">
                <a:solidFill>
                  <a:schemeClr val="dk1"/>
                </a:solidFill>
                <a:latin typeface="Century Gothic"/>
              </a:rPr>
              <a:t>system</a:t>
            </a:r>
            <a:r>
              <a:rPr lang="es-ES" sz="1100" dirty="0">
                <a:solidFill>
                  <a:schemeClr val="dk1"/>
                </a:solidFill>
                <a:latin typeface="Century Gothic"/>
              </a:rPr>
              <a:t> + </a:t>
            </a:r>
            <a:r>
              <a:rPr lang="es-ES" sz="1100" dirty="0" err="1">
                <a:solidFill>
                  <a:schemeClr val="dk1"/>
                </a:solidFill>
                <a:latin typeface="Century Gothic"/>
              </a:rPr>
              <a:t>acceptance</a:t>
            </a:r>
            <a:r>
              <a:rPr lang="es-ES" sz="1100" dirty="0">
                <a:solidFill>
                  <a:schemeClr val="dk1"/>
                </a:solidFill>
                <a:latin typeface="Century Gothic"/>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12</a:t>
            </a:fld>
            <a:endParaRPr sz="1800" b="0" i="0" u="none" strike="noStrike" cap="none">
              <a:solidFill>
                <a:srgbClr val="FFFFFF"/>
              </a:solidFill>
              <a:latin typeface="Century Gothic"/>
              <a:ea typeface="Century Gothic"/>
              <a:cs typeface="Century Gothic"/>
              <a:sym typeface="Century Gothic"/>
            </a:endParaRPr>
          </a:p>
        </p:txBody>
      </p:sp>
      <p:sp>
        <p:nvSpPr>
          <p:cNvPr id="169" name="Google Shape;169;p2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170" name="Google Shape;170;p20"/>
          <p:cNvGrpSpPr/>
          <p:nvPr/>
        </p:nvGrpSpPr>
        <p:grpSpPr>
          <a:xfrm>
            <a:off x="85847" y="469368"/>
            <a:ext cx="8367885" cy="359313"/>
            <a:chOff x="274216" y="780591"/>
            <a:chExt cx="9372448" cy="479082"/>
          </a:xfrm>
        </p:grpSpPr>
        <p:sp>
          <p:nvSpPr>
            <p:cNvPr id="171" name="Google Shape;171;p2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172" name="Google Shape;172;p2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173" name="Google Shape;173;p2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174" name="Google Shape;174;p20"/>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Casos de pruebas</a:t>
            </a:r>
            <a:endParaRPr sz="1400" b="0" i="0" u="none" strike="noStrike" cap="none">
              <a:solidFill>
                <a:srgbClr val="000000"/>
              </a:solidFill>
              <a:latin typeface="Arial"/>
              <a:ea typeface="Arial"/>
              <a:cs typeface="Arial"/>
              <a:sym typeface="Arial"/>
            </a:endParaRPr>
          </a:p>
        </p:txBody>
      </p:sp>
      <p:sp>
        <p:nvSpPr>
          <p:cNvPr id="175" name="Google Shape;175;p20"/>
          <p:cNvSpPr txBox="1"/>
          <p:nvPr/>
        </p:nvSpPr>
        <p:spPr>
          <a:xfrm>
            <a:off x="440725" y="977933"/>
            <a:ext cx="7992925" cy="3716362"/>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En la fase de pruebas, se diseñan y preparan los casos de prueba, que se crean con el objetivo de encontrar fallos.</a:t>
            </a:r>
            <a:endParaRPr sz="1100" b="0" i="0" u="none" strike="noStrike" cap="none" dirty="0">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dirty="0">
                <a:solidFill>
                  <a:schemeClr val="dk1"/>
                </a:solidFill>
                <a:latin typeface="Century Gothic"/>
                <a:sym typeface="Century Gothic"/>
              </a:rPr>
              <a:t>Los casos de prueba deben ser todo lo retorcidos que puedan, y llevar al sistema al límite de forma que trabaje en circunstancias en las que se use normalmente.</a:t>
            </a:r>
            <a:endParaRPr sz="1100" b="0" i="0" u="none" strike="noStrike" cap="none" dirty="0">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Hay que tener en cuenta que la prueba no debe ser muy sencilla ni muy compleja. Si es muy sencilla, no va a aportar nada y, si es muy compleja, quizá, sea demasiado difícil encontrar el origen de los errores.</a:t>
            </a:r>
            <a:endParaRPr sz="1100" b="0" i="0" u="none" strike="noStrike" cap="none" dirty="0">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1" i="0" u="none" strike="noStrike" cap="none" dirty="0">
                <a:solidFill>
                  <a:schemeClr val="dk1"/>
                </a:solidFill>
                <a:latin typeface="Century Gothic"/>
                <a:ea typeface="Century Gothic"/>
                <a:cs typeface="Century Gothic"/>
                <a:sym typeface="Century Gothic"/>
              </a:rPr>
              <a:t>Testear es (muy resumidamente) ejecutar casos de prueba uno a uno, pero que un software pase todos los casos de prueba no quiere decir que el programa esté exento de fallos.</a:t>
            </a:r>
          </a:p>
          <a:p>
            <a:pPr marL="116549" marR="0" lvl="0" indent="0" algn="just" rtl="0">
              <a:lnSpc>
                <a:spcPct val="150000"/>
              </a:lnSpc>
              <a:spcBef>
                <a:spcPts val="0"/>
              </a:spcBef>
              <a:spcAft>
                <a:spcPts val="0"/>
              </a:spcAft>
              <a:buClr>
                <a:srgbClr val="000000"/>
              </a:buClr>
              <a:buSzPts val="1100"/>
              <a:buFont typeface="Arial"/>
              <a:buNone/>
            </a:pPr>
            <a:r>
              <a:rPr lang="es-ES" sz="1100" b="1" i="0" u="none" strike="noStrike" cap="none" dirty="0">
                <a:solidFill>
                  <a:schemeClr val="dk1"/>
                </a:solidFill>
                <a:latin typeface="Century Gothic"/>
                <a:ea typeface="Arial"/>
                <a:cs typeface="Arial"/>
                <a:sym typeface="Century Gothic"/>
              </a:rPr>
              <a:t>Buenas prácticas (Whittaker, </a:t>
            </a:r>
            <a:r>
              <a:rPr lang="es-ES" sz="1100" b="1" i="0" u="none" strike="noStrike" cap="none" dirty="0">
                <a:solidFill>
                  <a:schemeClr val="dk1"/>
                </a:solidFill>
                <a:latin typeface="Century Gothic"/>
                <a:ea typeface="Arial"/>
                <a:cs typeface="Arial"/>
                <a:sym typeface="Century Gothic"/>
                <a:hlinkClick r:id="rId3"/>
              </a:rPr>
              <a:t>2002</a:t>
            </a:r>
            <a:r>
              <a:rPr lang="es-ES" sz="1100" b="1" i="0" u="none" strike="noStrike" cap="none" dirty="0">
                <a:solidFill>
                  <a:schemeClr val="dk1"/>
                </a:solidFill>
                <a:latin typeface="Century Gothic"/>
                <a:ea typeface="Arial"/>
                <a:cs typeface="Arial"/>
                <a:sym typeface="Century Gothic"/>
              </a:rPr>
              <a:t>):</a:t>
            </a:r>
          </a:p>
          <a:p>
            <a:pPr marL="402299" marR="0" lvl="0" indent="-285750" algn="just" rtl="0">
              <a:lnSpc>
                <a:spcPct val="150000"/>
              </a:lnSpc>
              <a:spcBef>
                <a:spcPts val="0"/>
              </a:spcBef>
              <a:spcAft>
                <a:spcPts val="0"/>
              </a:spcAft>
              <a:buClr>
                <a:srgbClr val="000000"/>
              </a:buClr>
              <a:buSzPts val="1100"/>
              <a:buFont typeface="Arial" panose="020B0604020202020204" pitchFamily="34" charset="0"/>
              <a:buChar char="•"/>
            </a:pPr>
            <a:r>
              <a:rPr lang="es-ES" sz="1100" b="1" i="0" u="none" strike="noStrike" cap="none" dirty="0">
                <a:solidFill>
                  <a:schemeClr val="dk1"/>
                </a:solidFill>
                <a:latin typeface="Century Gothic"/>
                <a:ea typeface="Arial"/>
                <a:cs typeface="Arial"/>
                <a:sym typeface="Century Gothic"/>
              </a:rPr>
              <a:t>Seleccionar entradas que fuercen a generar todos los mensajes de error.</a:t>
            </a:r>
          </a:p>
          <a:p>
            <a:pPr marL="402299" marR="0" lvl="0" indent="-285750" algn="just" rtl="0">
              <a:lnSpc>
                <a:spcPct val="150000"/>
              </a:lnSpc>
              <a:spcBef>
                <a:spcPts val="0"/>
              </a:spcBef>
              <a:spcAft>
                <a:spcPts val="0"/>
              </a:spcAft>
              <a:buClr>
                <a:srgbClr val="000000"/>
              </a:buClr>
              <a:buSzPts val="1100"/>
              <a:buFont typeface="Arial" panose="020B0604020202020204" pitchFamily="34" charset="0"/>
              <a:buChar char="•"/>
            </a:pPr>
            <a:r>
              <a:rPr lang="es-ES" sz="1100" b="1" dirty="0">
                <a:solidFill>
                  <a:schemeClr val="dk1"/>
                </a:solidFill>
                <a:latin typeface="Century Gothic"/>
                <a:sym typeface="Century Gothic"/>
              </a:rPr>
              <a:t>Usar pruebas que provoquen un desbordamiento de los valores.</a:t>
            </a:r>
          </a:p>
          <a:p>
            <a:pPr marL="402299" marR="0" lvl="0" indent="-285750" algn="just" rtl="0">
              <a:lnSpc>
                <a:spcPct val="150000"/>
              </a:lnSpc>
              <a:spcBef>
                <a:spcPts val="0"/>
              </a:spcBef>
              <a:spcAft>
                <a:spcPts val="0"/>
              </a:spcAft>
              <a:buClr>
                <a:srgbClr val="000000"/>
              </a:buClr>
              <a:buSzPts val="1100"/>
              <a:buFont typeface="Arial" panose="020B0604020202020204" pitchFamily="34" charset="0"/>
              <a:buChar char="•"/>
            </a:pPr>
            <a:r>
              <a:rPr lang="es-ES" sz="1100" b="1" i="0" u="none" strike="noStrike" cap="none" dirty="0">
                <a:solidFill>
                  <a:schemeClr val="dk1"/>
                </a:solidFill>
                <a:latin typeface="Century Gothic"/>
                <a:ea typeface="Arial"/>
                <a:cs typeface="Arial"/>
                <a:sym typeface="Century Gothic"/>
              </a:rPr>
              <a:t>Repetir el mismo input varias veces.</a:t>
            </a:r>
          </a:p>
          <a:p>
            <a:pPr marL="402299" marR="0" lvl="0" indent="-285750" algn="just" rtl="0">
              <a:lnSpc>
                <a:spcPct val="150000"/>
              </a:lnSpc>
              <a:spcBef>
                <a:spcPts val="0"/>
              </a:spcBef>
              <a:spcAft>
                <a:spcPts val="0"/>
              </a:spcAft>
              <a:buClr>
                <a:srgbClr val="000000"/>
              </a:buClr>
              <a:buSzPts val="1100"/>
              <a:buFont typeface="Arial" panose="020B0604020202020204" pitchFamily="34" charset="0"/>
              <a:buChar char="•"/>
            </a:pPr>
            <a:r>
              <a:rPr lang="es-ES" sz="1100" b="1" dirty="0">
                <a:solidFill>
                  <a:schemeClr val="dk1"/>
                </a:solidFill>
                <a:latin typeface="Century Gothic"/>
                <a:sym typeface="Century Gothic"/>
              </a:rPr>
              <a:t>Forzar salidas inválidas y erróneas.</a:t>
            </a:r>
          </a:p>
          <a:p>
            <a:pPr marL="402299" marR="0" lvl="0" indent="-285750" algn="just" rtl="0">
              <a:lnSpc>
                <a:spcPct val="150000"/>
              </a:lnSpc>
              <a:spcBef>
                <a:spcPts val="0"/>
              </a:spcBef>
              <a:spcAft>
                <a:spcPts val="0"/>
              </a:spcAft>
              <a:buClr>
                <a:srgbClr val="000000"/>
              </a:buClr>
              <a:buSzPts val="1100"/>
              <a:buFont typeface="Arial" panose="020B0604020202020204" pitchFamily="34" charset="0"/>
              <a:buChar char="•"/>
            </a:pPr>
            <a:r>
              <a:rPr lang="es-ES" sz="1100" b="1" dirty="0">
                <a:solidFill>
                  <a:schemeClr val="dk1"/>
                </a:solidFill>
                <a:latin typeface="Century Gothic"/>
                <a:sym typeface="Century Gothic"/>
              </a:rPr>
              <a:t>Obligar a que los resultados de computación sean muy grandes o muy pequeños.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1"/>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13</a:t>
            </a:fld>
            <a:endParaRPr sz="1800" b="0" i="0" u="none" strike="noStrike" cap="none">
              <a:solidFill>
                <a:srgbClr val="FFFFFF"/>
              </a:solidFill>
              <a:latin typeface="Century Gothic"/>
              <a:ea typeface="Century Gothic"/>
              <a:cs typeface="Century Gothic"/>
              <a:sym typeface="Century Gothic"/>
            </a:endParaRPr>
          </a:p>
        </p:txBody>
      </p:sp>
      <p:sp>
        <p:nvSpPr>
          <p:cNvPr id="181" name="Google Shape;181;p21"/>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182" name="Google Shape;182;p21"/>
          <p:cNvGrpSpPr/>
          <p:nvPr/>
        </p:nvGrpSpPr>
        <p:grpSpPr>
          <a:xfrm>
            <a:off x="85847" y="469368"/>
            <a:ext cx="8367885" cy="359313"/>
            <a:chOff x="274216" y="780591"/>
            <a:chExt cx="9372448" cy="479082"/>
          </a:xfrm>
        </p:grpSpPr>
        <p:sp>
          <p:nvSpPr>
            <p:cNvPr id="183" name="Google Shape;183;p21"/>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184" name="Google Shape;184;p21"/>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185" name="Google Shape;185;p21"/>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186" name="Google Shape;186;p21"/>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Tipos de pruebas</a:t>
            </a:r>
            <a:endParaRPr sz="1400" b="0" i="0" u="none" strike="noStrike" cap="none">
              <a:solidFill>
                <a:srgbClr val="000000"/>
              </a:solidFill>
              <a:latin typeface="Arial"/>
              <a:ea typeface="Arial"/>
              <a:cs typeface="Arial"/>
              <a:sym typeface="Arial"/>
            </a:endParaRPr>
          </a:p>
        </p:txBody>
      </p:sp>
      <p:sp>
        <p:nvSpPr>
          <p:cNvPr id="187" name="Google Shape;187;p21"/>
          <p:cNvSpPr txBox="1"/>
          <p:nvPr/>
        </p:nvSpPr>
        <p:spPr>
          <a:xfrm>
            <a:off x="440725" y="977933"/>
            <a:ext cx="7992925" cy="3139281"/>
          </a:xfrm>
          <a:prstGeom prst="rect">
            <a:avLst/>
          </a:prstGeom>
          <a:noFill/>
          <a:ln>
            <a:noFill/>
          </a:ln>
        </p:spPr>
        <p:txBody>
          <a:bodyPr spcFirstLastPara="1" wrap="square" lIns="91425" tIns="45700" rIns="91425" bIns="45700" anchor="t" anchorCtr="0">
            <a:spAutoFit/>
          </a:bodyPr>
          <a:lstStyle/>
          <a:p>
            <a:pPr marL="288000" marR="0" lvl="0" indent="-171450" algn="just" rtl="0">
              <a:lnSpc>
                <a:spcPct val="150000"/>
              </a:lnSpc>
              <a:spcBef>
                <a:spcPts val="0"/>
              </a:spcBef>
              <a:spcAft>
                <a:spcPts val="0"/>
              </a:spcAft>
              <a:buClr>
                <a:srgbClr val="0071AA"/>
              </a:buClr>
              <a:buSzPts val="1100"/>
              <a:buFont typeface="Noto Sans Symbols"/>
              <a:buChar char="✔"/>
            </a:pPr>
            <a:r>
              <a:rPr lang="es-ES" sz="1100" b="1" i="0" u="none" strike="noStrike" cap="none" dirty="0">
                <a:solidFill>
                  <a:schemeClr val="dk1"/>
                </a:solidFill>
                <a:latin typeface="Century Gothic"/>
                <a:ea typeface="Century Gothic"/>
                <a:cs typeface="Century Gothic"/>
                <a:sym typeface="Century Gothic"/>
              </a:rPr>
              <a:t>Pruebas funcionales</a:t>
            </a:r>
            <a:r>
              <a:rPr lang="es-ES" sz="1100" b="0" i="0" u="none" strike="noStrike" cap="none" dirty="0">
                <a:solidFill>
                  <a:schemeClr val="dk1"/>
                </a:solidFill>
                <a:latin typeface="Century Gothic"/>
                <a:ea typeface="Century Gothic"/>
                <a:cs typeface="Century Gothic"/>
                <a:sym typeface="Century Gothic"/>
              </a:rPr>
              <a:t>: buscan que los componentes software diseñados cumplan la función con la que fueron diseñados y desarrollados.</a:t>
            </a:r>
            <a:endParaRPr sz="1400" b="0" i="0" u="none" strike="noStrike" cap="none" dirty="0">
              <a:solidFill>
                <a:srgbClr val="000000"/>
              </a:solidFill>
              <a:latin typeface="Arial"/>
              <a:ea typeface="Arial"/>
              <a:cs typeface="Arial"/>
              <a:sym typeface="Arial"/>
            </a:endParaRPr>
          </a:p>
          <a:p>
            <a:pPr marL="288000" marR="0" lvl="0" indent="-101600" algn="just" rtl="0">
              <a:lnSpc>
                <a:spcPct val="150000"/>
              </a:lnSpc>
              <a:spcBef>
                <a:spcPts val="0"/>
              </a:spcBef>
              <a:spcAft>
                <a:spcPts val="0"/>
              </a:spcAft>
              <a:buClr>
                <a:srgbClr val="0071AA"/>
              </a:buClr>
              <a:buSzPts val="1100"/>
              <a:buFont typeface="Noto Sans Symbols"/>
              <a:buNone/>
            </a:pPr>
            <a:endParaRPr sz="1100" b="0" i="0" u="none" strike="noStrike" cap="none" dirty="0">
              <a:solidFill>
                <a:schemeClr val="dk1"/>
              </a:solidFill>
              <a:latin typeface="Century Gothic"/>
              <a:ea typeface="Century Gothic"/>
              <a:cs typeface="Century Gothic"/>
              <a:sym typeface="Century Gothic"/>
            </a:endParaRPr>
          </a:p>
          <a:p>
            <a:pPr marL="288000" marR="0" lvl="0" indent="-171450" algn="just" rtl="0">
              <a:lnSpc>
                <a:spcPct val="150000"/>
              </a:lnSpc>
              <a:spcBef>
                <a:spcPts val="0"/>
              </a:spcBef>
              <a:spcAft>
                <a:spcPts val="0"/>
              </a:spcAft>
              <a:buClr>
                <a:srgbClr val="0071AA"/>
              </a:buClr>
              <a:buSzPts val="1100"/>
              <a:buFont typeface="Noto Sans Symbols"/>
              <a:buChar char="✔"/>
            </a:pPr>
            <a:r>
              <a:rPr lang="es-ES" sz="1100" b="1" i="0" u="none" strike="noStrike" cap="none" dirty="0">
                <a:solidFill>
                  <a:schemeClr val="dk1"/>
                </a:solidFill>
                <a:latin typeface="Century Gothic"/>
                <a:ea typeface="Century Gothic"/>
                <a:cs typeface="Century Gothic"/>
                <a:sym typeface="Century Gothic"/>
              </a:rPr>
              <a:t>Pruebas no funcionales</a:t>
            </a:r>
            <a:r>
              <a:rPr lang="es-ES" sz="1100" b="0" i="0" u="none" strike="noStrike" cap="none" dirty="0">
                <a:solidFill>
                  <a:schemeClr val="dk1"/>
                </a:solidFill>
                <a:latin typeface="Century Gothic"/>
                <a:ea typeface="Century Gothic"/>
                <a:cs typeface="Century Gothic"/>
                <a:sym typeface="Century Gothic"/>
              </a:rPr>
              <a:t>: son aquellas pruebas más técnicas que se realizan al sistema. Son de caja negra porque nunca se examina la lógica interna de la aplicación. Ejemplos: pruebas de estrés, pruebas de rendimiento, pruebas de fiabilidad, pruebas de usabilidad…</a:t>
            </a:r>
            <a:endParaRPr sz="1400" b="0" i="0" u="none" strike="noStrike" cap="none" dirty="0">
              <a:solidFill>
                <a:srgbClr val="000000"/>
              </a:solidFill>
              <a:latin typeface="Arial"/>
              <a:ea typeface="Arial"/>
              <a:cs typeface="Arial"/>
              <a:sym typeface="Arial"/>
            </a:endParaRPr>
          </a:p>
          <a:p>
            <a:pPr marL="288000" marR="0" lvl="0" indent="-101600" algn="just" rtl="0">
              <a:lnSpc>
                <a:spcPct val="150000"/>
              </a:lnSpc>
              <a:spcBef>
                <a:spcPts val="0"/>
              </a:spcBef>
              <a:spcAft>
                <a:spcPts val="0"/>
              </a:spcAft>
              <a:buClr>
                <a:srgbClr val="0071AA"/>
              </a:buClr>
              <a:buSzPts val="1100"/>
              <a:buFont typeface="Noto Sans Symbols"/>
              <a:buNone/>
            </a:pPr>
            <a:endParaRPr sz="1100" b="0" i="0" u="none" strike="noStrike" cap="none" dirty="0">
              <a:solidFill>
                <a:schemeClr val="dk1"/>
              </a:solidFill>
              <a:latin typeface="Century Gothic"/>
              <a:ea typeface="Century Gothic"/>
              <a:cs typeface="Century Gothic"/>
              <a:sym typeface="Century Gothic"/>
            </a:endParaRPr>
          </a:p>
          <a:p>
            <a:pPr marL="288000" marR="0" lvl="0" indent="-171450" algn="just" rtl="0">
              <a:lnSpc>
                <a:spcPct val="150000"/>
              </a:lnSpc>
              <a:spcBef>
                <a:spcPts val="0"/>
              </a:spcBef>
              <a:spcAft>
                <a:spcPts val="0"/>
              </a:spcAft>
              <a:buClr>
                <a:srgbClr val="0071AA"/>
              </a:buClr>
              <a:buSzPts val="1100"/>
              <a:buFont typeface="Noto Sans Symbols"/>
              <a:buChar char="✔"/>
            </a:pPr>
            <a:r>
              <a:rPr lang="es-ES" sz="1100" b="1" i="0" u="none" strike="noStrike" cap="none" dirty="0">
                <a:solidFill>
                  <a:schemeClr val="dk1"/>
                </a:solidFill>
                <a:latin typeface="Century Gothic"/>
                <a:ea typeface="Century Gothic"/>
                <a:cs typeface="Century Gothic"/>
                <a:sym typeface="Century Gothic"/>
              </a:rPr>
              <a:t>Pruebas estructurales</a:t>
            </a:r>
            <a:r>
              <a:rPr lang="es-ES" sz="1100" b="0" i="0" u="none" strike="noStrike" cap="none" dirty="0">
                <a:solidFill>
                  <a:schemeClr val="dk1"/>
                </a:solidFill>
                <a:latin typeface="Century Gothic"/>
                <a:ea typeface="Century Gothic"/>
                <a:cs typeface="Century Gothic"/>
                <a:sym typeface="Century Gothic"/>
              </a:rPr>
              <a:t>: o de caja blanca ya que analizan en algún momento el código fuente para encontrar defectos. </a:t>
            </a:r>
            <a:endParaRPr lang="es-ES" sz="1400" b="0" i="0" u="none" strike="noStrike" cap="none" dirty="0">
              <a:solidFill>
                <a:srgbClr val="000000"/>
              </a:solidFill>
              <a:latin typeface="Arial"/>
              <a:ea typeface="Arial"/>
              <a:cs typeface="Arial"/>
              <a:sym typeface="Arial"/>
            </a:endParaRPr>
          </a:p>
          <a:p>
            <a:pPr marL="288000" marR="0" lvl="0" indent="-101600" algn="just" rtl="0">
              <a:lnSpc>
                <a:spcPct val="150000"/>
              </a:lnSpc>
              <a:spcBef>
                <a:spcPts val="0"/>
              </a:spcBef>
              <a:spcAft>
                <a:spcPts val="0"/>
              </a:spcAft>
              <a:buClr>
                <a:srgbClr val="0071AA"/>
              </a:buClr>
              <a:buSzPts val="1100"/>
              <a:buFont typeface="Noto Sans Symbols"/>
              <a:buNone/>
            </a:pPr>
            <a:endParaRPr lang="es-ES" sz="1100" b="0" i="0" u="none" strike="noStrike" cap="none" dirty="0">
              <a:solidFill>
                <a:schemeClr val="dk1"/>
              </a:solidFill>
              <a:latin typeface="Century Gothic"/>
              <a:ea typeface="Century Gothic"/>
              <a:cs typeface="Century Gothic"/>
              <a:sym typeface="Century Gothic"/>
            </a:endParaRPr>
          </a:p>
          <a:p>
            <a:pPr marL="288000" marR="0" lvl="0" indent="-171450" algn="just" rtl="0">
              <a:lnSpc>
                <a:spcPct val="150000"/>
              </a:lnSpc>
              <a:spcBef>
                <a:spcPts val="0"/>
              </a:spcBef>
              <a:spcAft>
                <a:spcPts val="0"/>
              </a:spcAft>
              <a:buClr>
                <a:srgbClr val="0071AA"/>
              </a:buClr>
              <a:buSzPts val="1100"/>
              <a:buFont typeface="Noto Sans Symbols"/>
              <a:buChar char="✔"/>
            </a:pPr>
            <a:r>
              <a:rPr lang="es-ES" sz="1100" b="1" i="0" u="none" strike="noStrike" cap="none" dirty="0">
                <a:solidFill>
                  <a:schemeClr val="dk1"/>
                </a:solidFill>
                <a:latin typeface="Century Gothic"/>
                <a:ea typeface="Century Gothic"/>
                <a:cs typeface="Century Gothic"/>
                <a:sym typeface="Century Gothic"/>
              </a:rPr>
              <a:t>Pruebas de regresión o pruebas repetidas</a:t>
            </a:r>
            <a:r>
              <a:rPr lang="es-ES" sz="1100" b="0" i="0" u="none" strike="noStrike" cap="none" dirty="0">
                <a:solidFill>
                  <a:schemeClr val="dk1"/>
                </a:solidFill>
                <a:latin typeface="Century Gothic"/>
                <a:ea typeface="Century Gothic"/>
                <a:cs typeface="Century Gothic"/>
                <a:sym typeface="Century Gothic"/>
              </a:rPr>
              <a:t>: Consiste en volver a lanzar previas pruebas para comprobar que algún cambio en algún componente no hay introducido defectos nuevos.</a:t>
            </a:r>
            <a:endParaRPr lang="es-E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14</a:t>
            </a:fld>
            <a:endParaRPr sz="1800" b="0" i="0" u="none" strike="noStrike" cap="none">
              <a:solidFill>
                <a:srgbClr val="FFFFFF"/>
              </a:solidFill>
              <a:latin typeface="Century Gothic"/>
              <a:ea typeface="Century Gothic"/>
              <a:cs typeface="Century Gothic"/>
              <a:sym typeface="Century Gothic"/>
            </a:endParaRPr>
          </a:p>
        </p:txBody>
      </p:sp>
      <p:sp>
        <p:nvSpPr>
          <p:cNvPr id="193" name="Google Shape;193;p22"/>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194" name="Google Shape;194;p22"/>
          <p:cNvGrpSpPr/>
          <p:nvPr/>
        </p:nvGrpSpPr>
        <p:grpSpPr>
          <a:xfrm>
            <a:off x="85847" y="469368"/>
            <a:ext cx="8367885" cy="359313"/>
            <a:chOff x="274216" y="780591"/>
            <a:chExt cx="9372448" cy="479082"/>
          </a:xfrm>
        </p:grpSpPr>
        <p:sp>
          <p:nvSpPr>
            <p:cNvPr id="195" name="Google Shape;195;p22"/>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196" name="Google Shape;196;p22"/>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197" name="Google Shape;197;p22"/>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198" name="Google Shape;198;p22"/>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negra</a:t>
            </a:r>
            <a:endParaRPr sz="1400" b="0" i="0" u="none" strike="noStrike" cap="none">
              <a:solidFill>
                <a:srgbClr val="000000"/>
              </a:solidFill>
              <a:latin typeface="Arial"/>
              <a:ea typeface="Arial"/>
              <a:cs typeface="Arial"/>
              <a:sym typeface="Arial"/>
            </a:endParaRPr>
          </a:p>
        </p:txBody>
      </p:sp>
      <p:sp>
        <p:nvSpPr>
          <p:cNvPr id="199" name="Google Shape;199;p22"/>
          <p:cNvSpPr txBox="1"/>
          <p:nvPr/>
        </p:nvSpPr>
        <p:spPr>
          <a:xfrm>
            <a:off x="384924" y="891347"/>
            <a:ext cx="8651572" cy="3361048"/>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Se trata de probar, si las salidas que devuelve la aplicación, o parte de ella, son las esperadas, en función de los parámetros de entrada que le pasemos. </a:t>
            </a:r>
            <a:r>
              <a:rPr lang="es-ES" sz="1100" b="1" i="0" u="none" strike="noStrike" cap="none">
                <a:solidFill>
                  <a:schemeClr val="dk1"/>
                </a:solidFill>
                <a:latin typeface="Century Gothic"/>
                <a:ea typeface="Century Gothic"/>
                <a:cs typeface="Century Gothic"/>
                <a:sym typeface="Century Gothic"/>
              </a:rPr>
              <a:t>No nos interesa la implementación del software, solo si realiza las funciones que se esperan de él</a:t>
            </a:r>
            <a:r>
              <a:rPr lang="es-ES" sz="1100" b="0" i="0" u="none" strike="noStrike" cap="none">
                <a:solidFill>
                  <a:schemeClr val="dk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Su principal cometido, va a consistir, en comprobar el correcto funcionamiento de los componentes de la aplicación informática. Para realizar este tipo de pruebas, se deben analizar las entradas y las salidas de cada componente, verificando que el resultado es el esperado. </a:t>
            </a:r>
            <a:r>
              <a:rPr lang="es-ES" sz="1100" b="1" i="0" u="none" strike="noStrike" cap="none">
                <a:solidFill>
                  <a:schemeClr val="dk1"/>
                </a:solidFill>
                <a:latin typeface="Century Gothic"/>
                <a:ea typeface="Century Gothic"/>
                <a:cs typeface="Century Gothic"/>
                <a:sym typeface="Century Gothic"/>
              </a:rPr>
              <a:t>Solo se van a considerar las entradas y salidas del sistema, sin preocuparnos por la estructura interna del mismo.</a:t>
            </a:r>
            <a:endParaRPr sz="1400" b="0" i="0" u="none" strike="noStrike" cap="none">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Si por ejemplo, estamos implementando una app para Android que se comunica con una base de datos, en el enfoque de las pruebas funcionales, solo nos interesa verificar que ante una determinada entrada a ese programa el resultado de la ejecución del mismo devuelve como resultado los datos esperados. Este tipo de prueba, no consideraría, en ningún caso, el código desarrollado, ni el algoritmo, ni  la eficiencia, ni si hay partes del código innecesarias, etc.</a:t>
            </a:r>
            <a:endParaRPr sz="1400" b="0" i="0" u="none" strike="noStrike" cap="none">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745200" marR="0" lvl="1" indent="-101600" algn="just" rtl="0">
              <a:lnSpc>
                <a:spcPct val="150000"/>
              </a:lnSpc>
              <a:spcBef>
                <a:spcPts val="0"/>
              </a:spcBef>
              <a:spcAft>
                <a:spcPts val="0"/>
              </a:spcAft>
              <a:buClr>
                <a:srgbClr val="0071AA"/>
              </a:buClr>
              <a:buSzPts val="1100"/>
              <a:buFont typeface="Noto Sans Symbols"/>
              <a:buNone/>
            </a:pPr>
            <a:endParaRPr sz="1100" b="0" i="0" u="none" strike="noStrike" cap="none">
              <a:solidFill>
                <a:schemeClr val="dk1"/>
              </a:solidFill>
              <a:latin typeface="Century Gothic"/>
              <a:ea typeface="Century Gothic"/>
              <a:cs typeface="Century Gothic"/>
              <a:sym typeface="Century Gothic"/>
            </a:endParaRPr>
          </a:p>
        </p:txBody>
      </p:sp>
      <p:pic>
        <p:nvPicPr>
          <p:cNvPr id="200" name="Google Shape;200;p22"/>
          <p:cNvPicPr preferRelativeResize="0"/>
          <p:nvPr/>
        </p:nvPicPr>
        <p:blipFill rotWithShape="1">
          <a:blip r:embed="rId3">
            <a:alphaModFix/>
          </a:blip>
          <a:srcRect/>
          <a:stretch/>
        </p:blipFill>
        <p:spPr>
          <a:xfrm>
            <a:off x="62520" y="3718238"/>
            <a:ext cx="4489670" cy="13087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15</a:t>
            </a:fld>
            <a:endParaRPr sz="1800" b="0" i="0" u="none" strike="noStrike" cap="none">
              <a:solidFill>
                <a:srgbClr val="FFFFFF"/>
              </a:solidFill>
              <a:latin typeface="Century Gothic"/>
              <a:ea typeface="Century Gothic"/>
              <a:cs typeface="Century Gothic"/>
              <a:sym typeface="Century Gothic"/>
            </a:endParaRPr>
          </a:p>
        </p:txBody>
      </p:sp>
      <p:sp>
        <p:nvSpPr>
          <p:cNvPr id="206" name="Google Shape;206;p23"/>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07" name="Google Shape;207;p23"/>
          <p:cNvGrpSpPr/>
          <p:nvPr/>
        </p:nvGrpSpPr>
        <p:grpSpPr>
          <a:xfrm>
            <a:off x="85847" y="469368"/>
            <a:ext cx="8367885" cy="359313"/>
            <a:chOff x="274216" y="780591"/>
            <a:chExt cx="9372448" cy="479082"/>
          </a:xfrm>
        </p:grpSpPr>
        <p:sp>
          <p:nvSpPr>
            <p:cNvPr id="208" name="Google Shape;208;p23"/>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09" name="Google Shape;209;p23"/>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10" name="Google Shape;210;p23"/>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11" name="Google Shape;211;p23"/>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negra</a:t>
            </a:r>
            <a:endParaRPr sz="1400" b="0" i="0" u="none" strike="noStrike" cap="none">
              <a:solidFill>
                <a:srgbClr val="000000"/>
              </a:solidFill>
              <a:latin typeface="Arial"/>
              <a:ea typeface="Arial"/>
              <a:cs typeface="Arial"/>
              <a:sym typeface="Arial"/>
            </a:endParaRPr>
          </a:p>
        </p:txBody>
      </p:sp>
      <p:sp>
        <p:nvSpPr>
          <p:cNvPr id="212" name="Google Shape;212;p23"/>
          <p:cNvSpPr txBox="1"/>
          <p:nvPr/>
        </p:nvSpPr>
        <p:spPr>
          <a:xfrm>
            <a:off x="440725" y="977933"/>
            <a:ext cx="8013007" cy="4016444"/>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000"/>
              <a:buFont typeface="Arial"/>
              <a:buNone/>
            </a:pPr>
            <a:r>
              <a:rPr lang="es-ES" sz="1000" b="0" i="0" u="none" strike="noStrike" cap="none" dirty="0">
                <a:solidFill>
                  <a:schemeClr val="dk1"/>
                </a:solidFill>
                <a:latin typeface="Century Gothic"/>
                <a:ea typeface="Century Gothic"/>
                <a:cs typeface="Century Gothic"/>
                <a:sym typeface="Century Gothic"/>
              </a:rPr>
              <a:t>Dentro de las pruebas funcionales, podemos indicar cuatro tipos de pruebas:</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000"/>
              <a:buFont typeface="Arial"/>
              <a:buChar char="•"/>
            </a:pPr>
            <a:r>
              <a:rPr lang="es-ES" sz="1000" b="1" i="0" u="none" strike="noStrike" cap="none" dirty="0">
                <a:solidFill>
                  <a:schemeClr val="dk1"/>
                </a:solidFill>
                <a:latin typeface="Century Gothic"/>
                <a:ea typeface="Century Gothic"/>
                <a:cs typeface="Century Gothic"/>
                <a:sym typeface="Century Gothic"/>
              </a:rPr>
              <a:t>Particiones equivalentes</a:t>
            </a:r>
            <a:r>
              <a:rPr lang="es-ES" sz="1000" b="0" i="0" u="none" strike="noStrike" cap="none" dirty="0">
                <a:solidFill>
                  <a:schemeClr val="dk1"/>
                </a:solidFill>
                <a:latin typeface="Century Gothic"/>
                <a:ea typeface="Century Gothic"/>
                <a:cs typeface="Century Gothic"/>
                <a:sym typeface="Century Gothic"/>
              </a:rPr>
              <a:t>: Consiste en </a:t>
            </a:r>
            <a:r>
              <a:rPr lang="es-ES" sz="1000" b="1" i="0" u="none" strike="noStrike" cap="none" dirty="0">
                <a:solidFill>
                  <a:schemeClr val="dk1"/>
                </a:solidFill>
                <a:latin typeface="Century Gothic"/>
                <a:ea typeface="Century Gothic"/>
                <a:cs typeface="Century Gothic"/>
                <a:sym typeface="Century Gothic"/>
              </a:rPr>
              <a:t>es crear un conjunto de clases de equivalencia para los valores de entrada, separados en casos válidos e inválidos</a:t>
            </a:r>
            <a:r>
              <a:rPr lang="es-ES" sz="1000" b="0" i="0" u="none" strike="noStrike" cap="none" dirty="0">
                <a:solidFill>
                  <a:schemeClr val="dk1"/>
                </a:solidFill>
                <a:latin typeface="Century Gothic"/>
                <a:ea typeface="Century Gothic"/>
                <a:cs typeface="Century Gothic"/>
                <a:sym typeface="Century Gothic"/>
              </a:rPr>
              <a:t>, donde la prueba de un valor representativo de la misma, en cuanto a la verificación de errores, sería extrapolable al que se conseguiría probando cualquier valor de la clase.</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000"/>
              <a:buFont typeface="Arial"/>
              <a:buChar char="•"/>
            </a:pPr>
            <a:r>
              <a:rPr lang="es-ES" sz="1000" b="1" i="0" u="none" strike="noStrike" cap="none" dirty="0">
                <a:solidFill>
                  <a:schemeClr val="dk1"/>
                </a:solidFill>
                <a:latin typeface="Century Gothic"/>
                <a:ea typeface="Century Gothic"/>
                <a:cs typeface="Century Gothic"/>
                <a:sym typeface="Century Gothic"/>
              </a:rPr>
              <a:t>Análisis de valores límite</a:t>
            </a:r>
            <a:r>
              <a:rPr lang="es-ES" sz="1000" b="0" i="0" u="none" strike="noStrike" cap="none" dirty="0">
                <a:solidFill>
                  <a:schemeClr val="dk1"/>
                </a:solidFill>
                <a:latin typeface="Century Gothic"/>
                <a:ea typeface="Century Gothic"/>
                <a:cs typeface="Century Gothic"/>
                <a:sym typeface="Century Gothic"/>
              </a:rPr>
              <a:t>: En este caso, a la hora de implementar un caso de prueba, se van a elegir como valores de entrada, </a:t>
            </a:r>
            <a:r>
              <a:rPr lang="es-ES" sz="1000" b="1" i="0" u="none" strike="noStrike" cap="none" dirty="0">
                <a:solidFill>
                  <a:schemeClr val="dk1"/>
                </a:solidFill>
                <a:latin typeface="Century Gothic"/>
                <a:ea typeface="Century Gothic"/>
                <a:cs typeface="Century Gothic"/>
                <a:sym typeface="Century Gothic"/>
              </a:rPr>
              <a:t>aquellos que se encuentran en el límite de las clases de equivalencia.</a:t>
            </a:r>
            <a:endParaRPr sz="1400" b="1"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000"/>
              <a:buFont typeface="Arial"/>
              <a:buChar char="•"/>
            </a:pPr>
            <a:r>
              <a:rPr lang="es-ES" sz="1000" b="1" i="0" u="none" strike="noStrike" cap="none" dirty="0">
                <a:solidFill>
                  <a:schemeClr val="dk1"/>
                </a:solidFill>
                <a:latin typeface="Century Gothic"/>
                <a:ea typeface="Century Gothic"/>
                <a:cs typeface="Century Gothic"/>
                <a:sym typeface="Century Gothic"/>
              </a:rPr>
              <a:t>Tablas de decisión</a:t>
            </a:r>
            <a:r>
              <a:rPr lang="es-ES" sz="1000" b="0" i="0" u="none" strike="noStrike" cap="none" dirty="0">
                <a:solidFill>
                  <a:schemeClr val="dk1"/>
                </a:solidFill>
                <a:latin typeface="Century Gothic"/>
                <a:ea typeface="Century Gothic"/>
                <a:cs typeface="Century Gothic"/>
                <a:sym typeface="Century Gothic"/>
              </a:rPr>
              <a:t>: Las tablas de decisión enfrentan cada una de las condiciones o clases de equivalencia frente a los resultados que se producen, tanto por separado como realizando condiciones entre ellas. Se utilizan en sistemas que trabajan en tiempo real o empotrados.</a:t>
            </a:r>
            <a:endParaRPr sz="1000" b="1" i="0" u="none" strike="noStrike" cap="none" dirty="0">
              <a:solidFill>
                <a:schemeClr val="dk1"/>
              </a:solidFill>
              <a:latin typeface="Century Gothic"/>
              <a:ea typeface="Century Gothic"/>
              <a:cs typeface="Century Gothic"/>
              <a:sym typeface="Century Gothic"/>
            </a:endParaRPr>
          </a:p>
          <a:p>
            <a:pPr marL="288000" marR="0" lvl="0" indent="-171450" algn="just" rtl="0">
              <a:lnSpc>
                <a:spcPct val="150000"/>
              </a:lnSpc>
              <a:spcBef>
                <a:spcPts val="0"/>
              </a:spcBef>
              <a:spcAft>
                <a:spcPts val="0"/>
              </a:spcAft>
              <a:buClr>
                <a:srgbClr val="0071AA"/>
              </a:buClr>
              <a:buSzPts val="1000"/>
              <a:buFont typeface="Arial"/>
              <a:buChar char="•"/>
            </a:pPr>
            <a:r>
              <a:rPr lang="es-ES" sz="1000" b="1" i="0" u="none" strike="noStrike" cap="none" dirty="0" err="1">
                <a:solidFill>
                  <a:schemeClr val="dk1"/>
                </a:solidFill>
                <a:latin typeface="Century Gothic"/>
                <a:ea typeface="Century Gothic"/>
                <a:cs typeface="Century Gothic"/>
                <a:sym typeface="Century Gothic"/>
              </a:rPr>
              <a:t>Random</a:t>
            </a:r>
            <a:r>
              <a:rPr lang="es-ES" sz="1000" b="1" i="0" u="none" strike="noStrike" cap="none" dirty="0">
                <a:solidFill>
                  <a:schemeClr val="dk1"/>
                </a:solidFill>
                <a:latin typeface="Century Gothic"/>
                <a:ea typeface="Century Gothic"/>
                <a:cs typeface="Century Gothic"/>
                <a:sym typeface="Century Gothic"/>
              </a:rPr>
              <a:t> </a:t>
            </a:r>
            <a:r>
              <a:rPr lang="es-ES" sz="1000" b="1" i="0" u="none" strike="noStrike" cap="none" dirty="0" err="1">
                <a:solidFill>
                  <a:schemeClr val="dk1"/>
                </a:solidFill>
                <a:latin typeface="Century Gothic"/>
                <a:ea typeface="Century Gothic"/>
                <a:cs typeface="Century Gothic"/>
                <a:sym typeface="Century Gothic"/>
              </a:rPr>
              <a:t>testing</a:t>
            </a:r>
            <a:r>
              <a:rPr lang="es-ES" sz="1000" b="0" i="0" u="none" strike="noStrike" cap="none" dirty="0">
                <a:solidFill>
                  <a:schemeClr val="dk1"/>
                </a:solidFill>
                <a:latin typeface="Century Gothic"/>
                <a:ea typeface="Century Gothic"/>
                <a:cs typeface="Century Gothic"/>
                <a:sym typeface="Century Gothic"/>
              </a:rPr>
              <a:t>: Consiste en generar entradas aleatorias (RGN, datos al azar de una base de datos…) para la aplicación que hay que probar. Se suelen utilizar generadores de prueba, que son capaces de crear un volumen de casos de prueba al azar, con los que será alimentada la aplicación. Este tipo de pruebas, se suelen utilizar en aplicaciones que no sean interactivas, ya que es muy difícil generar las secuencias de entrada adecuadas de prueba, para entornos interactivos. (</a:t>
            </a:r>
            <a:r>
              <a:rPr lang="es-ES" sz="1000" b="0" i="0" u="none" strike="noStrike" cap="none" dirty="0" err="1">
                <a:solidFill>
                  <a:schemeClr val="dk1"/>
                </a:solidFill>
                <a:latin typeface="Century Gothic"/>
                <a:ea typeface="Century Gothic"/>
                <a:cs typeface="Century Gothic"/>
                <a:sym typeface="Century Gothic"/>
              </a:rPr>
              <a:t>QuickCheck</a:t>
            </a:r>
            <a:r>
              <a:rPr lang="es-ES" sz="1000" b="0" i="0" u="none" strike="noStrike" cap="none" dirty="0">
                <a:solidFill>
                  <a:schemeClr val="dk1"/>
                </a:solidFill>
                <a:latin typeface="Century Gothic"/>
                <a:ea typeface="Century Gothic"/>
                <a:cs typeface="Century Gothic"/>
                <a:sym typeface="Century Gothic"/>
              </a:rPr>
              <a:t>, </a:t>
            </a:r>
            <a:r>
              <a:rPr lang="es-ES" sz="1000" b="0" i="0" u="none" strike="noStrike" cap="none" dirty="0" err="1">
                <a:solidFill>
                  <a:schemeClr val="dk1"/>
                </a:solidFill>
                <a:latin typeface="Century Gothic"/>
                <a:ea typeface="Century Gothic"/>
                <a:cs typeface="Century Gothic"/>
                <a:sym typeface="Century Gothic"/>
              </a:rPr>
              <a:t>Randoop</a:t>
            </a:r>
            <a:r>
              <a:rPr lang="es-ES" sz="1000" b="0" i="0" u="none" strike="noStrike" cap="none" dirty="0">
                <a:solidFill>
                  <a:schemeClr val="dk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000"/>
              <a:buFont typeface="Arial"/>
              <a:buChar char="•"/>
            </a:pPr>
            <a:r>
              <a:rPr lang="es-ES" sz="1000" b="1" i="0" u="none" strike="noStrike" cap="none" dirty="0">
                <a:solidFill>
                  <a:schemeClr val="dk1"/>
                </a:solidFill>
                <a:latin typeface="Century Gothic"/>
                <a:ea typeface="Century Gothic"/>
                <a:cs typeface="Century Gothic"/>
                <a:sym typeface="Century Gothic"/>
              </a:rPr>
              <a:t>Hipótesis de errores</a:t>
            </a:r>
            <a:r>
              <a:rPr lang="es-ES" sz="1000" b="0" i="0" u="none" strike="noStrike" cap="none" dirty="0">
                <a:solidFill>
                  <a:schemeClr val="dk1"/>
                </a:solidFill>
                <a:latin typeface="Century Gothic"/>
                <a:ea typeface="Century Gothic"/>
                <a:cs typeface="Century Gothic"/>
                <a:sym typeface="Century Gothic"/>
              </a:rPr>
              <a:t>: se basan en la experiencia de dónde aparecen los errores más habituales en las fases de análisis y desarrollo. Los errores se buscan dónde se prevé que suelen presentarse. Es un método fuertemente dependiente de la experiencia.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16</a:t>
            </a:fld>
            <a:endParaRPr sz="1800" b="0" i="0" u="none" strike="noStrike" cap="none">
              <a:solidFill>
                <a:srgbClr val="FFFFFF"/>
              </a:solidFill>
              <a:latin typeface="Century Gothic"/>
              <a:ea typeface="Century Gothic"/>
              <a:cs typeface="Century Gothic"/>
              <a:sym typeface="Century Gothic"/>
            </a:endParaRPr>
          </a:p>
        </p:txBody>
      </p:sp>
      <p:sp>
        <p:nvSpPr>
          <p:cNvPr id="206" name="Google Shape;206;p23"/>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07" name="Google Shape;207;p23"/>
          <p:cNvGrpSpPr/>
          <p:nvPr/>
        </p:nvGrpSpPr>
        <p:grpSpPr>
          <a:xfrm>
            <a:off x="85847" y="469368"/>
            <a:ext cx="8367885" cy="359313"/>
            <a:chOff x="274216" y="780591"/>
            <a:chExt cx="9372448" cy="479082"/>
          </a:xfrm>
        </p:grpSpPr>
        <p:sp>
          <p:nvSpPr>
            <p:cNvPr id="208" name="Google Shape;208;p23"/>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09" name="Google Shape;209;p23"/>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10" name="Google Shape;210;p23"/>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11" name="Google Shape;211;p23"/>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Particiones equivalentes</a:t>
            </a:r>
            <a:endParaRPr sz="1400" b="0" i="0" u="none" strike="noStrike" cap="none" dirty="0">
              <a:solidFill>
                <a:srgbClr val="000000"/>
              </a:solidFill>
              <a:latin typeface="Arial"/>
              <a:ea typeface="Arial"/>
              <a:cs typeface="Arial"/>
              <a:sym typeface="Arial"/>
            </a:endParaRPr>
          </a:p>
        </p:txBody>
      </p:sp>
      <p:sp>
        <p:nvSpPr>
          <p:cNvPr id="212" name="Google Shape;212;p23"/>
          <p:cNvSpPr txBox="1"/>
          <p:nvPr/>
        </p:nvSpPr>
        <p:spPr>
          <a:xfrm>
            <a:off x="-1" y="1087428"/>
            <a:ext cx="7662823" cy="3393196"/>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000"/>
              <a:buFont typeface="Arial"/>
              <a:buNone/>
            </a:pPr>
            <a:r>
              <a:rPr lang="es-ES" sz="1100" dirty="0">
                <a:solidFill>
                  <a:schemeClr val="dk1"/>
                </a:solidFill>
                <a:latin typeface="Century Gothic"/>
              </a:rPr>
              <a:t>El rango de posibles casos de prueba es tan grande que es casi imposible que puedas probarlos todos, por lo que hay que seleccionar un número de casos de prueba limitado. ¿Cuáles y cuántos?</a:t>
            </a:r>
          </a:p>
          <a:p>
            <a:pPr marL="116549" marR="0" lvl="0" indent="0" algn="just" rtl="0">
              <a:lnSpc>
                <a:spcPct val="150000"/>
              </a:lnSpc>
              <a:spcBef>
                <a:spcPts val="0"/>
              </a:spcBef>
              <a:spcAft>
                <a:spcPts val="0"/>
              </a:spcAft>
              <a:buClr>
                <a:srgbClr val="000000"/>
              </a:buClr>
              <a:buSzPts val="1000"/>
              <a:buFont typeface="Arial"/>
              <a:buNone/>
            </a:pPr>
            <a:r>
              <a:rPr lang="es-ES" sz="1100" b="1" i="1" dirty="0">
                <a:solidFill>
                  <a:schemeClr val="dk1"/>
                </a:solidFill>
                <a:latin typeface="Century Gothic"/>
              </a:rPr>
              <a:t>Con la técnica de las particiones de equivalencia se consigue dividir todas las entradas en clases de equivalencia y se escogen diferentes casos de prueba de acuerdo a cada clase.</a:t>
            </a:r>
          </a:p>
          <a:p>
            <a:pPr marL="116549" marR="0" lvl="0" indent="0" algn="just" rtl="0">
              <a:lnSpc>
                <a:spcPct val="150000"/>
              </a:lnSpc>
              <a:spcBef>
                <a:spcPts val="0"/>
              </a:spcBef>
              <a:spcAft>
                <a:spcPts val="0"/>
              </a:spcAft>
              <a:buClr>
                <a:srgbClr val="000000"/>
              </a:buClr>
              <a:buSzPts val="1000"/>
              <a:buFont typeface="Arial"/>
              <a:buNone/>
            </a:pPr>
            <a:r>
              <a:rPr lang="es-ES" sz="1100" dirty="0">
                <a:solidFill>
                  <a:schemeClr val="dk1"/>
                </a:solidFill>
                <a:latin typeface="Century Gothic"/>
              </a:rPr>
              <a:t>Dos casos de prueba son equivalentes si se espera que el programa los procese de la misma forma.</a:t>
            </a:r>
          </a:p>
          <a:p>
            <a:pPr marL="116549" marR="0" lvl="0" indent="0" algn="just" rtl="0">
              <a:lnSpc>
                <a:spcPct val="150000"/>
              </a:lnSpc>
              <a:spcBef>
                <a:spcPts val="0"/>
              </a:spcBef>
              <a:spcAft>
                <a:spcPts val="0"/>
              </a:spcAft>
              <a:buClr>
                <a:srgbClr val="000000"/>
              </a:buClr>
              <a:buSzPts val="1000"/>
              <a:buFont typeface="Arial"/>
              <a:buNone/>
            </a:pPr>
            <a:r>
              <a:rPr lang="es-ES" sz="1100" dirty="0">
                <a:solidFill>
                  <a:schemeClr val="dk1"/>
                </a:solidFill>
                <a:latin typeface="Century Gothic"/>
              </a:rPr>
              <a:t>Una clase de equivalencia se obtiene a partir de las condiciones de entrada:</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Un valor específico</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Un rango de valores</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Un conjunto de valores relacionados</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Alguna condición lógica</a:t>
            </a:r>
          </a:p>
          <a:p>
            <a:pPr marL="116549" marR="0" lvl="0" algn="just" rtl="0">
              <a:lnSpc>
                <a:spcPct val="150000"/>
              </a:lnSpc>
              <a:spcBef>
                <a:spcPts val="0"/>
              </a:spcBef>
              <a:spcAft>
                <a:spcPts val="0"/>
              </a:spcAft>
              <a:buClr>
                <a:srgbClr val="000000"/>
              </a:buClr>
              <a:buSzPts val="1000"/>
            </a:pPr>
            <a:r>
              <a:rPr lang="es-ES" sz="1100" dirty="0">
                <a:solidFill>
                  <a:schemeClr val="dk1"/>
                </a:solidFill>
                <a:latin typeface="Century Gothic"/>
              </a:rPr>
              <a:t>Cada condición de entrada generará una o varias clases válidas y una o varias inválidas.</a:t>
            </a:r>
          </a:p>
          <a:p>
            <a:pPr marL="116549" marR="0" lvl="0" indent="0" algn="just" rtl="0">
              <a:lnSpc>
                <a:spcPct val="150000"/>
              </a:lnSpc>
              <a:spcBef>
                <a:spcPts val="0"/>
              </a:spcBef>
              <a:spcAft>
                <a:spcPts val="0"/>
              </a:spcAft>
              <a:buClr>
                <a:srgbClr val="000000"/>
              </a:buClr>
              <a:buSzPts val="1000"/>
              <a:buFont typeface="Arial"/>
              <a:buNone/>
            </a:pPr>
            <a:r>
              <a:rPr lang="es-ES" sz="1100" dirty="0">
                <a:solidFill>
                  <a:schemeClr val="dk1"/>
                </a:solidFill>
                <a:latin typeface="Century Gothic"/>
              </a:rPr>
              <a:t>Cuando estemos haciendo casos de prueba, tendremos que tener en cuenta no sólo la</a:t>
            </a:r>
          </a:p>
          <a:p>
            <a:pPr marL="116549" marR="0" lvl="0" indent="0" algn="just" rtl="0">
              <a:lnSpc>
                <a:spcPct val="150000"/>
              </a:lnSpc>
              <a:spcBef>
                <a:spcPts val="0"/>
              </a:spcBef>
              <a:spcAft>
                <a:spcPts val="0"/>
              </a:spcAft>
              <a:buClr>
                <a:srgbClr val="000000"/>
              </a:buClr>
              <a:buSzPts val="1000"/>
              <a:buFont typeface="Arial"/>
              <a:buNone/>
            </a:pPr>
            <a:r>
              <a:rPr lang="es-ES" sz="1100" dirty="0">
                <a:solidFill>
                  <a:schemeClr val="dk1"/>
                </a:solidFill>
                <a:latin typeface="Century Gothic"/>
              </a:rPr>
              <a:t>Entrada, sino también los distintos valores que puede presentar la salida!</a:t>
            </a:r>
            <a:endParaRPr sz="1100" dirty="0">
              <a:solidFill>
                <a:schemeClr val="dk1"/>
              </a:solidFill>
              <a:latin typeface="Century Gothic"/>
            </a:endParaRPr>
          </a:p>
        </p:txBody>
      </p:sp>
      <p:pic>
        <p:nvPicPr>
          <p:cNvPr id="4098" name="Picture 2" descr="Equivalence partitioning - Software Testing Lessons">
            <a:extLst>
              <a:ext uri="{FF2B5EF4-FFF2-40B4-BE49-F238E27FC236}">
                <a16:creationId xmlns:a16="http://schemas.microsoft.com/office/drawing/2014/main" id="{0CE3E8EA-FCBA-3A40-6747-5AB940844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97" y="2953951"/>
            <a:ext cx="2834250" cy="218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030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17</a:t>
            </a:fld>
            <a:endParaRPr sz="1800" b="0" i="0" u="none" strike="noStrike" cap="none">
              <a:solidFill>
                <a:srgbClr val="FFFFFF"/>
              </a:solidFill>
              <a:latin typeface="Century Gothic"/>
              <a:ea typeface="Century Gothic"/>
              <a:cs typeface="Century Gothic"/>
              <a:sym typeface="Century Gothic"/>
            </a:endParaRPr>
          </a:p>
        </p:txBody>
      </p:sp>
      <p:sp>
        <p:nvSpPr>
          <p:cNvPr id="206" name="Google Shape;206;p23"/>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07" name="Google Shape;207;p23"/>
          <p:cNvGrpSpPr/>
          <p:nvPr/>
        </p:nvGrpSpPr>
        <p:grpSpPr>
          <a:xfrm>
            <a:off x="85847" y="469368"/>
            <a:ext cx="8367885" cy="359313"/>
            <a:chOff x="274216" y="780591"/>
            <a:chExt cx="9372448" cy="479082"/>
          </a:xfrm>
        </p:grpSpPr>
        <p:sp>
          <p:nvSpPr>
            <p:cNvPr id="208" name="Google Shape;208;p23"/>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09" name="Google Shape;209;p23"/>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10" name="Google Shape;210;p23"/>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11" name="Google Shape;211;p23"/>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Particiones equivalentes</a:t>
            </a:r>
            <a:endParaRPr sz="1400" b="0" i="0" u="none" strike="noStrike" cap="none" dirty="0">
              <a:solidFill>
                <a:srgbClr val="000000"/>
              </a:solidFill>
              <a:latin typeface="Arial"/>
              <a:ea typeface="Arial"/>
              <a:cs typeface="Arial"/>
              <a:sym typeface="Arial"/>
            </a:endParaRPr>
          </a:p>
        </p:txBody>
      </p:sp>
      <p:sp>
        <p:nvSpPr>
          <p:cNvPr id="212" name="Google Shape;212;p23"/>
          <p:cNvSpPr txBox="1"/>
          <p:nvPr/>
        </p:nvSpPr>
        <p:spPr>
          <a:xfrm>
            <a:off x="-1" y="1087428"/>
            <a:ext cx="8887969" cy="3647112"/>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000"/>
              <a:buFont typeface="Arial"/>
              <a:buNone/>
            </a:pPr>
            <a:r>
              <a:rPr lang="es-ES" sz="1100" dirty="0">
                <a:solidFill>
                  <a:schemeClr val="dk1"/>
                </a:solidFill>
                <a:latin typeface="Century Gothic"/>
              </a:rPr>
              <a:t>Cosas a tener en cuenta:</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La creación de particiones de equivalencia no siempre define el número de casos de prueba.</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Si estamos probando un lenguaje fuertemente tipado (es decir, cuando asignamos un tipo a una variable no podemos asignar valores que no sean de ese tipo) anula las clases de equivalencia que comprueban el tipo de dato de la entrada… lo que es una pena que JavaScript sea un lenguaje débilmente tipado y que no de muchos errores al trabajar con diferentes tipos de datos</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El uso de CE mediante el uso de fuerza bruta nos permite cubrir muchos casos de prueba y asegurarnos de que nuestro sistema funcione bien, pero es poco práctico cuando nuestro sistema tiene una gran cantidad de datos de entrada, ya que el número de casos de prueba aumenta de manera exponencial.</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Por mucho que no nos guste, a veces estaremos atascados en una situación que requiera el uso del testeo de caja negra:</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No hay acceso al código (o incluso si lo hubiese, no eres capaz de entenderlo)</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No tienes acceso a una especificación que explique el diseño del software</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No conoces al programador que lo ha hecho.</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endParaRPr lang="es-ES" sz="1100" dirty="0">
              <a:solidFill>
                <a:schemeClr val="dk1"/>
              </a:solidFill>
              <a:latin typeface="Century Gothic"/>
            </a:endParaRPr>
          </a:p>
        </p:txBody>
      </p:sp>
      <p:pic>
        <p:nvPicPr>
          <p:cNvPr id="1026" name="Picture 2" descr="What is Black Box Testing | Techniques &amp; Examples | Imperva">
            <a:extLst>
              <a:ext uri="{FF2B5EF4-FFF2-40B4-BE49-F238E27FC236}">
                <a16:creationId xmlns:a16="http://schemas.microsoft.com/office/drawing/2014/main" id="{FC21773F-E7E0-86A6-6FFD-73C4AE019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696" y="3709987"/>
            <a:ext cx="3194304" cy="1433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257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18</a:t>
            </a:fld>
            <a:endParaRPr sz="1800" b="0" i="0" u="none" strike="noStrike" cap="none">
              <a:solidFill>
                <a:srgbClr val="FFFFFF"/>
              </a:solidFill>
              <a:latin typeface="Century Gothic"/>
              <a:ea typeface="Century Gothic"/>
              <a:cs typeface="Century Gothic"/>
              <a:sym typeface="Century Gothic"/>
            </a:endParaRPr>
          </a:p>
        </p:txBody>
      </p:sp>
      <p:sp>
        <p:nvSpPr>
          <p:cNvPr id="206" name="Google Shape;206;p23"/>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07" name="Google Shape;207;p23"/>
          <p:cNvGrpSpPr/>
          <p:nvPr/>
        </p:nvGrpSpPr>
        <p:grpSpPr>
          <a:xfrm>
            <a:off x="85847" y="469368"/>
            <a:ext cx="8367885" cy="359313"/>
            <a:chOff x="274216" y="780591"/>
            <a:chExt cx="9372448" cy="479082"/>
          </a:xfrm>
        </p:grpSpPr>
        <p:sp>
          <p:nvSpPr>
            <p:cNvPr id="208" name="Google Shape;208;p23"/>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09" name="Google Shape;209;p23"/>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10" name="Google Shape;210;p23"/>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11" name="Google Shape;211;p23"/>
          <p:cNvSpPr txBox="1"/>
          <p:nvPr/>
        </p:nvSpPr>
        <p:spPr>
          <a:xfrm>
            <a:off x="546941" y="563915"/>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Valores límite</a:t>
            </a:r>
            <a:endParaRPr sz="1400" b="0" i="0" u="none" strike="noStrike" cap="none" dirty="0">
              <a:solidFill>
                <a:srgbClr val="000000"/>
              </a:solidFill>
              <a:latin typeface="Arial"/>
              <a:ea typeface="Arial"/>
              <a:cs typeface="Arial"/>
              <a:sym typeface="Arial"/>
            </a:endParaRPr>
          </a:p>
        </p:txBody>
      </p:sp>
      <p:sp>
        <p:nvSpPr>
          <p:cNvPr id="212" name="Google Shape;212;p23"/>
          <p:cNvSpPr txBox="1"/>
          <p:nvPr/>
        </p:nvSpPr>
        <p:spPr>
          <a:xfrm>
            <a:off x="-1" y="1087427"/>
            <a:ext cx="8729473" cy="2377534"/>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000"/>
              <a:buFont typeface="Arial"/>
              <a:buNone/>
            </a:pPr>
            <a:r>
              <a:rPr lang="es-ES" sz="1100" dirty="0">
                <a:solidFill>
                  <a:schemeClr val="dk1"/>
                </a:solidFill>
                <a:latin typeface="Century Gothic"/>
              </a:rPr>
              <a:t>Usado junto a la técnica anterior, consiste en crear casos de prueba usando los valores límites que hay entre los rangos de los valores de entrada.</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Los límites suelen ser carne de error (usar &lt; en vez de &lt;=…)</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A veces los requisitos no dejan claro cuál es el límite</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A veces representa limites en el código -&gt; ¿Mi array es estático, dinámico, su tamaño puede cambiar…?</a:t>
            </a:r>
          </a:p>
          <a:p>
            <a:pPr marL="116549" marR="0" lvl="0" algn="just" rtl="0">
              <a:lnSpc>
                <a:spcPct val="150000"/>
              </a:lnSpc>
              <a:spcBef>
                <a:spcPts val="0"/>
              </a:spcBef>
              <a:spcAft>
                <a:spcPts val="0"/>
              </a:spcAft>
              <a:buClr>
                <a:srgbClr val="000000"/>
              </a:buClr>
              <a:buSzPts val="1000"/>
            </a:pPr>
            <a:r>
              <a:rPr lang="es-ES" sz="1100" dirty="0">
                <a:solidFill>
                  <a:schemeClr val="dk1"/>
                </a:solidFill>
                <a:latin typeface="Century Gothic"/>
              </a:rPr>
              <a:t>Por eso cuando se escogen valores de una clase de equivalencia se usan los valores que es más probable que causen un error, es decir, aquellos que se encuentren en los extremos en vez de en la parte central de un rango de valores. </a:t>
            </a:r>
          </a:p>
          <a:p>
            <a:pPr marL="116549" marR="0" lvl="0" algn="just" rtl="0">
              <a:lnSpc>
                <a:spcPct val="150000"/>
              </a:lnSpc>
              <a:spcBef>
                <a:spcPts val="0"/>
              </a:spcBef>
              <a:spcAft>
                <a:spcPts val="0"/>
              </a:spcAft>
              <a:buClr>
                <a:srgbClr val="000000"/>
              </a:buClr>
              <a:buSzPts val="1000"/>
            </a:pPr>
            <a:r>
              <a:rPr lang="es-ES" sz="1100" dirty="0">
                <a:solidFill>
                  <a:schemeClr val="dk1"/>
                </a:solidFill>
                <a:latin typeface="Century Gothic"/>
              </a:rPr>
              <a:t>Por ejemplo, para N -&gt; 18 &lt; N &lt; 30.</a:t>
            </a:r>
          </a:p>
          <a:p>
            <a:pPr marL="116549" marR="0" lvl="0" algn="just" rtl="0">
              <a:lnSpc>
                <a:spcPct val="150000"/>
              </a:lnSpc>
              <a:spcBef>
                <a:spcPts val="0"/>
              </a:spcBef>
              <a:spcAft>
                <a:spcPts val="0"/>
              </a:spcAft>
              <a:buClr>
                <a:srgbClr val="000000"/>
              </a:buClr>
              <a:buSzPts val="1000"/>
            </a:pPr>
            <a:r>
              <a:rPr lang="es-ES" sz="1100" dirty="0">
                <a:solidFill>
                  <a:schemeClr val="dk1"/>
                </a:solidFill>
                <a:latin typeface="Century Gothic"/>
              </a:rPr>
              <a:t>¿Cuáles serán los valores límite?</a:t>
            </a:r>
            <a:endParaRPr sz="1100" dirty="0">
              <a:solidFill>
                <a:schemeClr val="dk1"/>
              </a:solidFill>
              <a:latin typeface="Century Gothic"/>
            </a:endParaRPr>
          </a:p>
        </p:txBody>
      </p:sp>
      <p:pic>
        <p:nvPicPr>
          <p:cNvPr id="5122" name="Picture 2" descr="Boundary Value Analysis in Black Box Testing - javatpoint">
            <a:extLst>
              <a:ext uri="{FF2B5EF4-FFF2-40B4-BE49-F238E27FC236}">
                <a16:creationId xmlns:a16="http://schemas.microsoft.com/office/drawing/2014/main" id="{69089F62-C9FF-B34D-F917-778C88D1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384" y="2947952"/>
            <a:ext cx="6071616" cy="204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491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19</a:t>
            </a:fld>
            <a:endParaRPr sz="1800" b="0" i="0" u="none" strike="noStrike" cap="none">
              <a:solidFill>
                <a:srgbClr val="FFFFFF"/>
              </a:solidFill>
              <a:latin typeface="Century Gothic"/>
              <a:ea typeface="Century Gothic"/>
              <a:cs typeface="Century Gothic"/>
              <a:sym typeface="Century Gothic"/>
            </a:endParaRPr>
          </a:p>
        </p:txBody>
      </p:sp>
      <p:sp>
        <p:nvSpPr>
          <p:cNvPr id="206" name="Google Shape;206;p23"/>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07" name="Google Shape;207;p23"/>
          <p:cNvGrpSpPr/>
          <p:nvPr/>
        </p:nvGrpSpPr>
        <p:grpSpPr>
          <a:xfrm>
            <a:off x="85847" y="469368"/>
            <a:ext cx="8367885" cy="359313"/>
            <a:chOff x="274216" y="780591"/>
            <a:chExt cx="9372448" cy="479082"/>
          </a:xfrm>
        </p:grpSpPr>
        <p:sp>
          <p:nvSpPr>
            <p:cNvPr id="208" name="Google Shape;208;p23"/>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09" name="Google Shape;209;p23"/>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10" name="Google Shape;210;p23"/>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11" name="Google Shape;211;p23"/>
          <p:cNvSpPr txBox="1"/>
          <p:nvPr/>
        </p:nvSpPr>
        <p:spPr>
          <a:xfrm>
            <a:off x="546941" y="563915"/>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Valores límite</a:t>
            </a:r>
            <a:endParaRPr sz="1400" b="0" i="0" u="none" strike="noStrike" cap="none" dirty="0">
              <a:solidFill>
                <a:srgbClr val="000000"/>
              </a:solidFill>
              <a:latin typeface="Arial"/>
              <a:ea typeface="Arial"/>
              <a:cs typeface="Arial"/>
              <a:sym typeface="Arial"/>
            </a:endParaRPr>
          </a:p>
        </p:txBody>
      </p:sp>
      <p:sp>
        <p:nvSpPr>
          <p:cNvPr id="212" name="Google Shape;212;p23"/>
          <p:cNvSpPr txBox="1"/>
          <p:nvPr/>
        </p:nvSpPr>
        <p:spPr>
          <a:xfrm>
            <a:off x="-1" y="1087427"/>
            <a:ext cx="8729473" cy="2885365"/>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000"/>
              <a:buFont typeface="Arial"/>
              <a:buNone/>
            </a:pPr>
            <a:r>
              <a:rPr lang="es-ES" sz="1100" dirty="0">
                <a:solidFill>
                  <a:schemeClr val="dk1"/>
                </a:solidFill>
                <a:latin typeface="Century Gothic"/>
              </a:rPr>
              <a:t>Esta técnica funciona bien cuando el programa a tratar trabaja con variables independientes y valores físicos.</a:t>
            </a:r>
          </a:p>
          <a:p>
            <a:pPr marL="116549" marR="0" lvl="0" indent="0" algn="just" rtl="0">
              <a:lnSpc>
                <a:spcPct val="150000"/>
              </a:lnSpc>
              <a:spcBef>
                <a:spcPts val="0"/>
              </a:spcBef>
              <a:spcAft>
                <a:spcPts val="0"/>
              </a:spcAft>
              <a:buClr>
                <a:srgbClr val="000000"/>
              </a:buClr>
              <a:buSzPts val="1000"/>
              <a:buFont typeface="Arial"/>
              <a:buNone/>
            </a:pPr>
            <a:r>
              <a:rPr lang="es-ES" sz="1100" dirty="0">
                <a:solidFill>
                  <a:schemeClr val="dk1"/>
                </a:solidFill>
                <a:latin typeface="Century Gothic"/>
              </a:rPr>
              <a:t>Si, por ejemplo, tenemos que testear una aplicación que trabaje con fecha (MES AÑO DIA) con el análisis de valores límite nos podríamos dejar casos tales como:</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Los días de febrero</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Los años bisiestos</a:t>
            </a:r>
          </a:p>
          <a:p>
            <a:pPr marL="116549" marR="0" lvl="0" algn="just" rtl="0">
              <a:lnSpc>
                <a:spcPct val="150000"/>
              </a:lnSpc>
              <a:spcBef>
                <a:spcPts val="0"/>
              </a:spcBef>
              <a:spcAft>
                <a:spcPts val="0"/>
              </a:spcAft>
              <a:buClr>
                <a:srgbClr val="000000"/>
              </a:buClr>
              <a:buSzPts val="1000"/>
            </a:pPr>
            <a:r>
              <a:rPr lang="es-ES" sz="1100" dirty="0">
                <a:solidFill>
                  <a:schemeClr val="dk1"/>
                </a:solidFill>
                <a:latin typeface="Century Gothic"/>
              </a:rPr>
              <a:t>Los casos de prueba obtenidos pueden ser, de cierto modo, rudimentarios ya que se crean con poca imaginación.</a:t>
            </a:r>
          </a:p>
          <a:p>
            <a:pPr marL="116549" marR="0" lvl="0" algn="just" rtl="0">
              <a:lnSpc>
                <a:spcPct val="150000"/>
              </a:lnSpc>
              <a:spcBef>
                <a:spcPts val="0"/>
              </a:spcBef>
              <a:spcAft>
                <a:spcPts val="0"/>
              </a:spcAft>
              <a:buClr>
                <a:srgbClr val="000000"/>
              </a:buClr>
              <a:buSzPts val="1000"/>
            </a:pPr>
            <a:r>
              <a:rPr lang="es-ES" sz="1100" dirty="0">
                <a:solidFill>
                  <a:schemeClr val="dk1"/>
                </a:solidFill>
                <a:latin typeface="Century Gothic"/>
              </a:rPr>
              <a:t>Este tipo de </a:t>
            </a:r>
            <a:r>
              <a:rPr lang="es-ES" sz="1100" dirty="0" err="1">
                <a:solidFill>
                  <a:schemeClr val="dk1"/>
                </a:solidFill>
                <a:latin typeface="Century Gothic"/>
              </a:rPr>
              <a:t>testing</a:t>
            </a:r>
            <a:r>
              <a:rPr lang="es-ES" sz="1100" dirty="0">
                <a:solidFill>
                  <a:schemeClr val="dk1"/>
                </a:solidFill>
                <a:latin typeface="Century Gothic"/>
              </a:rPr>
              <a:t> tienen mucha </a:t>
            </a:r>
            <a:r>
              <a:rPr lang="es-ES" sz="1100" dirty="0" err="1">
                <a:solidFill>
                  <a:schemeClr val="dk1"/>
                </a:solidFill>
                <a:latin typeface="Century Gothic"/>
              </a:rPr>
              <a:t>utilidado</a:t>
            </a:r>
            <a:r>
              <a:rPr lang="es-ES" sz="1100" dirty="0">
                <a:solidFill>
                  <a:schemeClr val="dk1"/>
                </a:solidFill>
                <a:latin typeface="Century Gothic"/>
              </a:rPr>
              <a:t> cuando trabajamos con cantidades físicas:</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Velocidades</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Ángulos</a:t>
            </a:r>
          </a:p>
          <a:p>
            <a:pPr marL="287999" marR="0" lvl="0" indent="-171450" algn="just" rtl="0">
              <a:lnSpc>
                <a:spcPct val="150000"/>
              </a:lnSpc>
              <a:spcBef>
                <a:spcPts val="0"/>
              </a:spcBef>
              <a:spcAft>
                <a:spcPts val="0"/>
              </a:spcAft>
              <a:buClr>
                <a:srgbClr val="000000"/>
              </a:buClr>
              <a:buSzPts val="1000"/>
              <a:buFont typeface="Arial" panose="020B0604020202020204" pitchFamily="34" charset="0"/>
              <a:buChar char="•"/>
            </a:pPr>
            <a:r>
              <a:rPr lang="es-ES" sz="1100" dirty="0">
                <a:solidFill>
                  <a:schemeClr val="dk1"/>
                </a:solidFill>
                <a:latin typeface="Century Gothic"/>
              </a:rPr>
              <a:t>Temperaturas</a:t>
            </a:r>
          </a:p>
          <a:p>
            <a:pPr marL="116549" marR="0" lvl="0" algn="just" rtl="0">
              <a:lnSpc>
                <a:spcPct val="150000"/>
              </a:lnSpc>
              <a:spcBef>
                <a:spcPts val="0"/>
              </a:spcBef>
              <a:spcAft>
                <a:spcPts val="0"/>
              </a:spcAft>
              <a:buClr>
                <a:srgbClr val="000000"/>
              </a:buClr>
              <a:buSzPts val="1000"/>
            </a:pPr>
            <a:r>
              <a:rPr lang="es-ES" sz="1100" dirty="0">
                <a:solidFill>
                  <a:schemeClr val="dk1"/>
                </a:solidFill>
                <a:latin typeface="Century Gothic"/>
              </a:rPr>
              <a:t>Si por ejemplo trabajamos con códigos postales, ¿Qué diferencia hay entre usar 00000 y 99999?</a:t>
            </a:r>
          </a:p>
        </p:txBody>
      </p:sp>
    </p:spTree>
    <p:extLst>
      <p:ext uri="{BB962C8B-B14F-4D97-AF65-F5344CB8AC3E}">
        <p14:creationId xmlns:p14="http://schemas.microsoft.com/office/powerpoint/2010/main" val="348864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a:t>
            </a:fld>
            <a:endParaRPr sz="1800" b="0" i="0" u="none" strike="noStrike" cap="none">
              <a:solidFill>
                <a:srgbClr val="FFFFFF"/>
              </a:solidFill>
              <a:latin typeface="Century Gothic"/>
              <a:ea typeface="Century Gothic"/>
              <a:cs typeface="Century Gothic"/>
              <a:sym typeface="Century Gothic"/>
            </a:endParaRPr>
          </a:p>
        </p:txBody>
      </p:sp>
      <p:sp>
        <p:nvSpPr>
          <p:cNvPr id="46" name="Google Shape;46;p1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7" name="Google Shape;47;p10"/>
          <p:cNvGrpSpPr/>
          <p:nvPr/>
        </p:nvGrpSpPr>
        <p:grpSpPr>
          <a:xfrm>
            <a:off x="85847" y="469368"/>
            <a:ext cx="8367885" cy="359313"/>
            <a:chOff x="274216" y="780591"/>
            <a:chExt cx="9372448" cy="479082"/>
          </a:xfrm>
        </p:grpSpPr>
        <p:sp>
          <p:nvSpPr>
            <p:cNvPr id="48" name="Google Shape;48;p1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9" name="Google Shape;49;p1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50" name="Google Shape;50;p1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51" name="Google Shape;51;p10"/>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Testing</a:t>
            </a:r>
            <a:endParaRPr sz="1100" b="1" i="0" u="none" strike="noStrike" cap="none">
              <a:solidFill>
                <a:srgbClr val="2E75B5"/>
              </a:solidFill>
              <a:latin typeface="Century Gothic"/>
              <a:ea typeface="Century Gothic"/>
              <a:cs typeface="Century Gothic"/>
              <a:sym typeface="Century Gothic"/>
            </a:endParaRPr>
          </a:p>
        </p:txBody>
      </p:sp>
      <p:sp>
        <p:nvSpPr>
          <p:cNvPr id="52" name="Google Shape;52;p10"/>
          <p:cNvSpPr txBox="1"/>
          <p:nvPr/>
        </p:nvSpPr>
        <p:spPr>
          <a:xfrm>
            <a:off x="440725" y="977933"/>
            <a:ext cx="7992925" cy="4122795"/>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¿Cómo sabéis si un programa que habéis hecho está bien? ¿Al 100%? ¿Os jugaríais dinero?</a:t>
            </a:r>
            <a:endParaRPr sz="1400" b="0" i="0" u="none" strike="noStrike" cap="none">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https://arstechnica.com/gaming/2020/12/cdpr-admits-it-ignored-the-signals-of-cyberpunk-2077s-console-issues/</a:t>
            </a:r>
            <a:endParaRPr sz="1400" b="0" i="0" u="none" strike="noStrike" cap="none">
              <a:solidFill>
                <a:srgbClr val="000000"/>
              </a:solidFill>
              <a:latin typeface="Arial"/>
              <a:ea typeface="Arial"/>
              <a:cs typeface="Arial"/>
              <a:sym typeface="Arial"/>
            </a:endParaRPr>
          </a:p>
        </p:txBody>
      </p:sp>
      <p:pic>
        <p:nvPicPr>
          <p:cNvPr id="53" name="Google Shape;53;p10"/>
          <p:cNvPicPr preferRelativeResize="0"/>
          <p:nvPr/>
        </p:nvPicPr>
        <p:blipFill rotWithShape="1">
          <a:blip r:embed="rId3">
            <a:alphaModFix/>
          </a:blip>
          <a:srcRect/>
          <a:stretch/>
        </p:blipFill>
        <p:spPr>
          <a:xfrm>
            <a:off x="669186" y="1293697"/>
            <a:ext cx="6315920" cy="34158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20</a:t>
            </a:fld>
            <a:endParaRPr sz="1800" b="0" i="0" u="none" strike="noStrike" cap="none">
              <a:solidFill>
                <a:srgbClr val="FFFFFF"/>
              </a:solidFill>
              <a:latin typeface="Century Gothic"/>
              <a:ea typeface="Century Gothic"/>
              <a:cs typeface="Century Gothic"/>
              <a:sym typeface="Century Gothic"/>
            </a:endParaRPr>
          </a:p>
        </p:txBody>
      </p:sp>
      <p:sp>
        <p:nvSpPr>
          <p:cNvPr id="218" name="Google Shape;218;p24"/>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19" name="Google Shape;219;p24"/>
          <p:cNvGrpSpPr/>
          <p:nvPr/>
        </p:nvGrpSpPr>
        <p:grpSpPr>
          <a:xfrm>
            <a:off x="85847" y="469368"/>
            <a:ext cx="8367885" cy="359313"/>
            <a:chOff x="274216" y="780591"/>
            <a:chExt cx="9372448" cy="479082"/>
          </a:xfrm>
        </p:grpSpPr>
        <p:sp>
          <p:nvSpPr>
            <p:cNvPr id="220" name="Google Shape;220;p24"/>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21" name="Google Shape;221;p24"/>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22" name="Google Shape;222;p24"/>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23" name="Google Shape;223;p24"/>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de caja negra usando clases de equivalencia y </a:t>
            </a:r>
            <a:r>
              <a:rPr lang="es-ES" sz="1100" b="1" i="0" u="none" strike="noStrike" cap="none">
                <a:solidFill>
                  <a:srgbClr val="2E75B5"/>
                </a:solidFill>
                <a:latin typeface="Century Gothic"/>
                <a:ea typeface="Century Gothic"/>
                <a:cs typeface="Century Gothic"/>
                <a:sym typeface="Century Gothic"/>
              </a:rPr>
              <a:t>valores límite</a:t>
            </a:r>
            <a:endParaRPr sz="1400" b="0" i="0" u="none" strike="noStrike" cap="none">
              <a:solidFill>
                <a:srgbClr val="000000"/>
              </a:solidFill>
              <a:latin typeface="Arial"/>
              <a:ea typeface="Arial"/>
              <a:cs typeface="Arial"/>
              <a:sym typeface="Arial"/>
            </a:endParaRPr>
          </a:p>
        </p:txBody>
      </p:sp>
      <p:sp>
        <p:nvSpPr>
          <p:cNvPr id="224" name="Google Shape;224;p24"/>
          <p:cNvSpPr txBox="1"/>
          <p:nvPr/>
        </p:nvSpPr>
        <p:spPr>
          <a:xfrm>
            <a:off x="440725" y="977933"/>
            <a:ext cx="7992925" cy="2700699"/>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Veamos un ejemplo:</a:t>
            </a:r>
            <a:endParaRPr sz="1400" b="0" i="0" u="none" strike="noStrike" cap="none" dirty="0">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1" i="1" u="none" strike="noStrike" cap="none" dirty="0">
                <a:solidFill>
                  <a:schemeClr val="dk1"/>
                </a:solidFill>
                <a:latin typeface="Century Gothic"/>
                <a:ea typeface="Century Gothic"/>
                <a:cs typeface="Century Gothic"/>
                <a:sym typeface="Century Gothic"/>
              </a:rPr>
              <a:t>Un programa recibe como entrada un número entero y positivo de mínimo 2 cifras y de máximo 9 cifras y</a:t>
            </a:r>
            <a:endParaRPr sz="1400" b="0" i="0" u="none" strike="noStrike" cap="none" dirty="0">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1" i="1" u="none" strike="noStrike" cap="none" dirty="0">
                <a:solidFill>
                  <a:schemeClr val="dk1"/>
                </a:solidFill>
                <a:latin typeface="Century Gothic"/>
                <a:ea typeface="Century Gothic"/>
                <a:cs typeface="Century Gothic"/>
                <a:sym typeface="Century Gothic"/>
              </a:rPr>
              <a:t>devuelve el número resultante de invertir sus cifras.</a:t>
            </a:r>
            <a:endParaRPr sz="1400" b="0" i="0" u="none" strike="noStrike" cap="none" dirty="0">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1" i="1" u="none" strike="noStrike" cap="none" dirty="0">
                <a:solidFill>
                  <a:schemeClr val="dk1"/>
                </a:solidFill>
                <a:latin typeface="Century Gothic"/>
                <a:ea typeface="Century Gothic"/>
                <a:cs typeface="Century Gothic"/>
                <a:sym typeface="Century Gothic"/>
              </a:rPr>
              <a:t>Si no se introduce un valor acorde a lo descrito (por ejemplo: </a:t>
            </a:r>
            <a:r>
              <a:rPr lang="es-ES" sz="1100" b="1" i="1" dirty="0" err="1">
                <a:solidFill>
                  <a:schemeClr val="dk1"/>
                </a:solidFill>
                <a:latin typeface="Century Gothic"/>
                <a:ea typeface="Century Gothic"/>
                <a:cs typeface="Century Gothic"/>
                <a:sym typeface="Century Gothic"/>
              </a:rPr>
              <a:t>floats</a:t>
            </a:r>
            <a:r>
              <a:rPr lang="es-ES" sz="1100" b="1" i="1" u="none" strike="noStrike" cap="none" dirty="0">
                <a:solidFill>
                  <a:schemeClr val="dk1"/>
                </a:solidFill>
                <a:latin typeface="Century Gothic"/>
                <a:ea typeface="Century Gothic"/>
                <a:cs typeface="Century Gothic"/>
                <a:sym typeface="Century Gothic"/>
              </a:rPr>
              <a:t> y/o </a:t>
            </a:r>
            <a:r>
              <a:rPr lang="es-ES" sz="1100" b="1" i="1" dirty="0" err="1">
                <a:solidFill>
                  <a:schemeClr val="dk1"/>
                </a:solidFill>
                <a:latin typeface="Century Gothic"/>
                <a:ea typeface="Century Gothic"/>
                <a:cs typeface="Century Gothic"/>
                <a:sym typeface="Century Gothic"/>
              </a:rPr>
              <a:t>chars</a:t>
            </a:r>
            <a:r>
              <a:rPr lang="es-ES" sz="1100" b="1" i="1" u="none" strike="noStrike" cap="none" dirty="0">
                <a:solidFill>
                  <a:schemeClr val="dk1"/>
                </a:solidFill>
                <a:latin typeface="Century Gothic"/>
                <a:ea typeface="Century Gothic"/>
                <a:cs typeface="Century Gothic"/>
                <a:sym typeface="Century Gothic"/>
              </a:rPr>
              <a:t>, valores fuera de</a:t>
            </a:r>
            <a:endParaRPr sz="1400" b="0" i="0" u="none" strike="noStrike" cap="none" dirty="0">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1" i="1" u="none" strike="noStrike" cap="none" dirty="0">
                <a:solidFill>
                  <a:schemeClr val="dk1"/>
                </a:solidFill>
                <a:latin typeface="Century Gothic"/>
                <a:ea typeface="Century Gothic"/>
                <a:cs typeface="Century Gothic"/>
                <a:sym typeface="Century Gothic"/>
              </a:rPr>
              <a:t>rango, etc.), el programa devolverá el valor “error”. Generar la tabla de clases de equivalencia y los casos de</a:t>
            </a:r>
            <a:endParaRPr sz="1400" b="0" i="0" u="none" strike="noStrike" cap="none" dirty="0">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1" i="1" u="none" strike="noStrike" cap="none" dirty="0">
                <a:solidFill>
                  <a:schemeClr val="dk1"/>
                </a:solidFill>
                <a:latin typeface="Century Gothic"/>
                <a:ea typeface="Century Gothic"/>
                <a:cs typeface="Century Gothic"/>
                <a:sym typeface="Century Gothic"/>
              </a:rPr>
              <a:t>prueba (así como el análisis de valores límite).</a:t>
            </a:r>
          </a:p>
          <a:p>
            <a:pPr marL="116549" marR="0" lvl="0" indent="0" algn="just" rtl="0">
              <a:lnSpc>
                <a:spcPct val="150000"/>
              </a:lnSpc>
              <a:spcBef>
                <a:spcPts val="0"/>
              </a:spcBef>
              <a:spcAft>
                <a:spcPts val="0"/>
              </a:spcAft>
              <a:buClr>
                <a:srgbClr val="000000"/>
              </a:buClr>
              <a:buSzPts val="1100"/>
              <a:buFont typeface="Arial"/>
              <a:buNone/>
            </a:pPr>
            <a:r>
              <a:rPr lang="es-ES" sz="1100" b="1" i="1" dirty="0">
                <a:solidFill>
                  <a:schemeClr val="dk1"/>
                </a:solidFill>
                <a:latin typeface="Century Gothic"/>
                <a:sym typeface="Century Gothic"/>
              </a:rPr>
              <a:t>Ejemplos:</a:t>
            </a:r>
          </a:p>
          <a:p>
            <a:pPr marL="116549" marR="0" lvl="0" indent="0" algn="just" rtl="0">
              <a:lnSpc>
                <a:spcPct val="150000"/>
              </a:lnSpc>
              <a:spcBef>
                <a:spcPts val="0"/>
              </a:spcBef>
              <a:spcAft>
                <a:spcPts val="0"/>
              </a:spcAft>
              <a:buClr>
                <a:srgbClr val="000000"/>
              </a:buClr>
              <a:buSzPts val="1100"/>
              <a:buFont typeface="Arial"/>
              <a:buNone/>
            </a:pPr>
            <a:r>
              <a:rPr lang="es-ES" sz="1100" b="1" i="1" u="none" strike="noStrike" cap="none" dirty="0">
                <a:solidFill>
                  <a:schemeClr val="dk1"/>
                </a:solidFill>
                <a:latin typeface="Century Gothic"/>
                <a:ea typeface="Arial"/>
                <a:cs typeface="Arial"/>
                <a:sym typeface="Century Gothic"/>
              </a:rPr>
              <a:t>12345 -&gt; 54321</a:t>
            </a:r>
          </a:p>
          <a:p>
            <a:pPr marL="116549" marR="0" lvl="0" indent="0" algn="just" rtl="0">
              <a:lnSpc>
                <a:spcPct val="150000"/>
              </a:lnSpc>
              <a:spcBef>
                <a:spcPts val="0"/>
              </a:spcBef>
              <a:spcAft>
                <a:spcPts val="0"/>
              </a:spcAft>
              <a:buClr>
                <a:srgbClr val="000000"/>
              </a:buClr>
              <a:buSzPts val="1100"/>
              <a:buFont typeface="Arial"/>
              <a:buNone/>
            </a:pPr>
            <a:r>
              <a:rPr lang="es-ES" sz="1100" b="1" i="1" dirty="0">
                <a:solidFill>
                  <a:schemeClr val="dk1"/>
                </a:solidFill>
                <a:latin typeface="Century Gothic"/>
                <a:sym typeface="Century Gothic"/>
              </a:rPr>
              <a:t>10 -&gt; 01</a:t>
            </a:r>
            <a:endParaRPr sz="1400" b="0" i="0" u="none" strike="noStrike" cap="none" dirty="0">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dirty="0">
              <a:solidFill>
                <a:schemeClr val="dk1"/>
              </a:solidFill>
              <a:latin typeface="Century Gothic"/>
              <a:ea typeface="Century Gothic"/>
              <a:cs typeface="Century Gothic"/>
              <a:sym typeface="Century Gothic"/>
            </a:endParaRPr>
          </a:p>
        </p:txBody>
      </p:sp>
      <p:pic>
        <p:nvPicPr>
          <p:cNvPr id="6146" name="Picture 2" descr="Boundary Value Analysis and Equivalence Partitioning Testing">
            <a:extLst>
              <a:ext uri="{FF2B5EF4-FFF2-40B4-BE49-F238E27FC236}">
                <a16:creationId xmlns:a16="http://schemas.microsoft.com/office/drawing/2014/main" id="{F8128C02-B8A8-1A03-A20F-D07D75EE8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542" y="3151201"/>
            <a:ext cx="5449324" cy="1546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21</a:t>
            </a:fld>
            <a:endParaRPr sz="1800" b="0" i="0" u="none" strike="noStrike" cap="none">
              <a:solidFill>
                <a:srgbClr val="FFFFFF"/>
              </a:solidFill>
              <a:latin typeface="Century Gothic"/>
              <a:ea typeface="Century Gothic"/>
              <a:cs typeface="Century Gothic"/>
              <a:sym typeface="Century Gothic"/>
            </a:endParaRPr>
          </a:p>
        </p:txBody>
      </p:sp>
      <p:sp>
        <p:nvSpPr>
          <p:cNvPr id="218" name="Google Shape;218;p24"/>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19" name="Google Shape;219;p24"/>
          <p:cNvGrpSpPr/>
          <p:nvPr/>
        </p:nvGrpSpPr>
        <p:grpSpPr>
          <a:xfrm>
            <a:off x="85847" y="469368"/>
            <a:ext cx="8367885" cy="359313"/>
            <a:chOff x="274216" y="780591"/>
            <a:chExt cx="9372448" cy="479082"/>
          </a:xfrm>
        </p:grpSpPr>
        <p:sp>
          <p:nvSpPr>
            <p:cNvPr id="220" name="Google Shape;220;p24"/>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21" name="Google Shape;221;p24"/>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22" name="Google Shape;222;p24"/>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23" name="Google Shape;223;p24"/>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de caja negra usando clases de equivalencia y </a:t>
            </a:r>
            <a:r>
              <a:rPr lang="es-ES" sz="1100" b="1" i="0" u="none" strike="noStrike" cap="none">
                <a:solidFill>
                  <a:srgbClr val="2E75B5"/>
                </a:solidFill>
                <a:latin typeface="Century Gothic"/>
                <a:ea typeface="Century Gothic"/>
                <a:cs typeface="Century Gothic"/>
                <a:sym typeface="Century Gothic"/>
              </a:rPr>
              <a:t>valores límite</a:t>
            </a:r>
            <a:endParaRPr sz="1400" b="0" i="0" u="none" strike="noStrike" cap="none">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C273CB1F-FB3D-89FE-B37C-1F9E23BC6C5A}"/>
              </a:ext>
            </a:extLst>
          </p:cNvPr>
          <p:cNvSpPr txBox="1"/>
          <p:nvPr/>
        </p:nvSpPr>
        <p:spPr>
          <a:xfrm>
            <a:off x="384924" y="977934"/>
            <a:ext cx="7906790" cy="3071225"/>
          </a:xfrm>
          <a:prstGeom prst="rect">
            <a:avLst/>
          </a:prstGeom>
          <a:noFill/>
        </p:spPr>
        <p:txBody>
          <a:bodyPr wrap="square">
            <a:spAutoFit/>
          </a:bodyPr>
          <a:lstStyle/>
          <a:p>
            <a:pPr lvl="0">
              <a:lnSpc>
                <a:spcPct val="107000"/>
              </a:lnSpc>
            </a:pPr>
            <a:r>
              <a:rPr lang="es-ES" sz="1400" dirty="0">
                <a:effectLst/>
                <a:latin typeface="Century Gothic" panose="020B0502020202020204" pitchFamily="34" charset="0"/>
                <a:ea typeface="Calibri" panose="020F0502020204030204" pitchFamily="34" charset="0"/>
                <a:cs typeface="Times New Roman" panose="02020603050405020304" pitchFamily="18" charset="0"/>
              </a:rPr>
              <a:t>Se os ha encomendado la función </a:t>
            </a:r>
            <a:r>
              <a:rPr lang="es-ES" sz="1400" b="1" i="1" dirty="0" err="1">
                <a:effectLst/>
                <a:latin typeface="Century Gothic" panose="020B0502020202020204" pitchFamily="34" charset="0"/>
                <a:ea typeface="Calibri" panose="020F0502020204030204" pitchFamily="34" charset="0"/>
                <a:cs typeface="Times New Roman" panose="02020603050405020304" pitchFamily="18" charset="0"/>
              </a:rPr>
              <a:t>int</a:t>
            </a:r>
            <a:r>
              <a:rPr lang="es-ES" sz="1400" b="1" i="1" dirty="0">
                <a:effectLst/>
                <a:latin typeface="Century Gothic" panose="020B0502020202020204" pitchFamily="34" charset="0"/>
                <a:ea typeface="Calibri" panose="020F0502020204030204" pitchFamily="34" charset="0"/>
                <a:cs typeface="Times New Roman" panose="02020603050405020304" pitchFamily="18" charset="0"/>
              </a:rPr>
              <a:t> </a:t>
            </a:r>
            <a:r>
              <a:rPr lang="es-ES" sz="1400" b="1" i="1" dirty="0" err="1">
                <a:effectLst/>
                <a:latin typeface="Century Gothic" panose="020B0502020202020204" pitchFamily="34" charset="0"/>
                <a:ea typeface="Calibri" panose="020F0502020204030204" pitchFamily="34" charset="0"/>
                <a:cs typeface="Times New Roman" panose="02020603050405020304" pitchFamily="18" charset="0"/>
              </a:rPr>
              <a:t>encontrarValorArray</a:t>
            </a:r>
            <a:r>
              <a:rPr lang="es-ES" sz="1400" b="1" i="1" dirty="0">
                <a:effectLst/>
                <a:latin typeface="Century Gothic" panose="020B0502020202020204" pitchFamily="34" charset="0"/>
                <a:ea typeface="Calibri" panose="020F0502020204030204" pitchFamily="34" charset="0"/>
                <a:cs typeface="Times New Roman" panose="02020603050405020304" pitchFamily="18" charset="0"/>
              </a:rPr>
              <a:t>(</a:t>
            </a:r>
            <a:r>
              <a:rPr lang="es-ES" sz="1400" b="1" i="1" dirty="0" err="1">
                <a:effectLst/>
                <a:latin typeface="Century Gothic" panose="020B0502020202020204" pitchFamily="34" charset="0"/>
                <a:ea typeface="Calibri" panose="020F0502020204030204" pitchFamily="34" charset="0"/>
                <a:cs typeface="Times New Roman" panose="02020603050405020304" pitchFamily="18" charset="0"/>
              </a:rPr>
              <a:t>int</a:t>
            </a:r>
            <a:r>
              <a:rPr lang="es-ES" sz="1400" b="1" i="1" dirty="0">
                <a:effectLst/>
                <a:latin typeface="Century Gothic" panose="020B0502020202020204" pitchFamily="34" charset="0"/>
                <a:ea typeface="Calibri" panose="020F0502020204030204" pitchFamily="34" charset="0"/>
                <a:cs typeface="Times New Roman" panose="02020603050405020304" pitchFamily="18" charset="0"/>
              </a:rPr>
              <a:t>[] </a:t>
            </a:r>
            <a:r>
              <a:rPr lang="es-ES" sz="1400" b="1" i="1" dirty="0" err="1">
                <a:effectLst/>
                <a:latin typeface="Century Gothic" panose="020B0502020202020204" pitchFamily="34" charset="0"/>
                <a:ea typeface="Calibri" panose="020F0502020204030204" pitchFamily="34" charset="0"/>
                <a:cs typeface="Times New Roman" panose="02020603050405020304" pitchFamily="18" charset="0"/>
              </a:rPr>
              <a:t>arrayBuscar</a:t>
            </a:r>
            <a:r>
              <a:rPr lang="es-ES" sz="1400" b="1" i="1" dirty="0">
                <a:effectLst/>
                <a:latin typeface="Century Gothic" panose="020B0502020202020204" pitchFamily="34" charset="0"/>
                <a:ea typeface="Calibri" panose="020F0502020204030204" pitchFamily="34" charset="0"/>
                <a:cs typeface="Times New Roman" panose="02020603050405020304" pitchFamily="18" charset="0"/>
              </a:rPr>
              <a:t>, </a:t>
            </a:r>
            <a:r>
              <a:rPr lang="es-ES" sz="1400" b="1" i="1" dirty="0" err="1">
                <a:effectLst/>
                <a:latin typeface="Century Gothic" panose="020B0502020202020204" pitchFamily="34" charset="0"/>
                <a:ea typeface="Calibri" panose="020F0502020204030204" pitchFamily="34" charset="0"/>
                <a:cs typeface="Times New Roman" panose="02020603050405020304" pitchFamily="18" charset="0"/>
              </a:rPr>
              <a:t>int</a:t>
            </a:r>
            <a:r>
              <a:rPr lang="es-ES" sz="1400" b="1" i="1" dirty="0">
                <a:effectLst/>
                <a:latin typeface="Century Gothic" panose="020B0502020202020204" pitchFamily="34" charset="0"/>
                <a:ea typeface="Calibri" panose="020F0502020204030204" pitchFamily="34" charset="0"/>
                <a:cs typeface="Times New Roman" panose="02020603050405020304" pitchFamily="18" charset="0"/>
              </a:rPr>
              <a:t> valor), </a:t>
            </a:r>
            <a:r>
              <a:rPr lang="es-ES" sz="1400" dirty="0">
                <a:effectLst/>
                <a:latin typeface="Century Gothic" panose="020B0502020202020204" pitchFamily="34" charset="0"/>
                <a:ea typeface="Calibri" panose="020F0502020204030204" pitchFamily="34" charset="0"/>
                <a:cs typeface="Times New Roman" panose="02020603050405020304" pitchFamily="18" charset="0"/>
              </a:rPr>
              <a:t>que devolverá la posición del elemento</a:t>
            </a:r>
            <a:r>
              <a:rPr lang="es-ES" sz="1400" b="1" i="1" dirty="0">
                <a:effectLst/>
                <a:latin typeface="Century Gothic" panose="020B0502020202020204" pitchFamily="34" charset="0"/>
                <a:ea typeface="Calibri" panose="020F0502020204030204" pitchFamily="34" charset="0"/>
                <a:cs typeface="Times New Roman" panose="02020603050405020304" pitchFamily="18" charset="0"/>
              </a:rPr>
              <a:t> valor </a:t>
            </a:r>
            <a:r>
              <a:rPr lang="es-ES" sz="1400" dirty="0">
                <a:effectLst/>
                <a:latin typeface="Century Gothic" panose="020B0502020202020204" pitchFamily="34" charset="0"/>
                <a:ea typeface="Calibri" panose="020F0502020204030204" pitchFamily="34" charset="0"/>
                <a:cs typeface="Times New Roman" panose="02020603050405020304" pitchFamily="18" charset="0"/>
              </a:rPr>
              <a:t>en</a:t>
            </a:r>
            <a:r>
              <a:rPr lang="es-ES" sz="1400" b="1" i="1" dirty="0">
                <a:effectLst/>
                <a:latin typeface="Century Gothic" panose="020B0502020202020204" pitchFamily="34" charset="0"/>
                <a:ea typeface="Calibri" panose="020F0502020204030204" pitchFamily="34" charset="0"/>
                <a:cs typeface="Times New Roman" panose="02020603050405020304" pitchFamily="18" charset="0"/>
              </a:rPr>
              <a:t> </a:t>
            </a:r>
            <a:r>
              <a:rPr lang="es-ES" sz="1400" b="1" i="1" dirty="0" err="1">
                <a:effectLst/>
                <a:latin typeface="Century Gothic" panose="020B0502020202020204" pitchFamily="34" charset="0"/>
                <a:ea typeface="Calibri" panose="020F0502020204030204" pitchFamily="34" charset="0"/>
                <a:cs typeface="Times New Roman" panose="02020603050405020304" pitchFamily="18" charset="0"/>
              </a:rPr>
              <a:t>arrayBuscar</a:t>
            </a:r>
            <a:r>
              <a:rPr lang="es-ES" sz="1400" b="1" i="1" dirty="0">
                <a:effectLst/>
                <a:latin typeface="Century Gothic" panose="020B0502020202020204" pitchFamily="34" charset="0"/>
                <a:ea typeface="Calibri" panose="020F0502020204030204" pitchFamily="34" charset="0"/>
                <a:cs typeface="Times New Roman" panose="02020603050405020304" pitchFamily="18" charset="0"/>
              </a:rPr>
              <a:t>, </a:t>
            </a:r>
            <a:r>
              <a:rPr lang="es-ES" sz="1400" dirty="0">
                <a:effectLst/>
                <a:latin typeface="Century Gothic" panose="020B0502020202020204" pitchFamily="34" charset="0"/>
                <a:ea typeface="Calibri" panose="020F0502020204030204" pitchFamily="34" charset="0"/>
                <a:cs typeface="Times New Roman" panose="02020603050405020304" pitchFamily="18" charset="0"/>
              </a:rPr>
              <a:t>si existe, y -1 en caso contrario</a:t>
            </a:r>
            <a:r>
              <a:rPr lang="es-ES" sz="1400" b="1" i="1" dirty="0">
                <a:effectLst/>
                <a:latin typeface="Century Gothic" panose="020B0502020202020204" pitchFamily="34" charset="0"/>
                <a:ea typeface="Calibri" panose="020F0502020204030204" pitchFamily="34" charset="0"/>
                <a:cs typeface="Times New Roman" panose="02020603050405020304" pitchFamily="18" charset="0"/>
              </a:rPr>
              <a:t>. </a:t>
            </a:r>
          </a:p>
          <a:p>
            <a:pPr lvl="0">
              <a:lnSpc>
                <a:spcPct val="107000"/>
              </a:lnSpc>
            </a:pPr>
            <a:r>
              <a:rPr lang="es-ES" sz="1400" dirty="0">
                <a:effectLst/>
                <a:latin typeface="Century Gothic" panose="020B0502020202020204" pitchFamily="34" charset="0"/>
                <a:ea typeface="Calibri" panose="020F0502020204030204" pitchFamily="34" charset="0"/>
                <a:cs typeface="Times New Roman" panose="02020603050405020304" pitchFamily="18" charset="0"/>
              </a:rPr>
              <a:t>Si la longitud del array es de más de 5 elementos, entonces el programa devolverá un error (</a:t>
            </a:r>
            <a:r>
              <a:rPr lang="es-ES" b="1" dirty="0">
                <a:latin typeface="Century Gothic" panose="020B0502020202020204" pitchFamily="34" charset="0"/>
                <a:ea typeface="Calibri" panose="020F0502020204030204" pitchFamily="34" charset="0"/>
                <a:cs typeface="Times New Roman" panose="02020603050405020304" pitchFamily="18" charset="0"/>
              </a:rPr>
              <a:t>SORRY ARRAY IS TOO LONG)</a:t>
            </a:r>
            <a:r>
              <a:rPr lang="es-ES" i="1" dirty="0">
                <a:latin typeface="Century Gothic" panose="020B0502020202020204" pitchFamily="34" charset="0"/>
                <a:ea typeface="Calibri" panose="020F0502020204030204" pitchFamily="34" charset="0"/>
                <a:cs typeface="Times New Roman" panose="02020603050405020304" pitchFamily="18" charset="0"/>
              </a:rPr>
              <a:t>.</a:t>
            </a:r>
          </a:p>
          <a:p>
            <a:pPr lvl="0">
              <a:lnSpc>
                <a:spcPct val="107000"/>
              </a:lnSpc>
            </a:pPr>
            <a:r>
              <a:rPr lang="es-ES" dirty="0">
                <a:latin typeface="Century Gothic" panose="020B0502020202020204" pitchFamily="34" charset="0"/>
                <a:ea typeface="Calibri" panose="020F0502020204030204" pitchFamily="34" charset="0"/>
                <a:cs typeface="Times New Roman" panose="02020603050405020304" pitchFamily="18" charset="0"/>
              </a:rPr>
              <a:t>Si la longitud es menor de 2 elementos, devolverá un error (</a:t>
            </a:r>
            <a:r>
              <a:rPr lang="es-ES" b="1" i="1" dirty="0">
                <a:latin typeface="Century Gothic" panose="020B0502020202020204" pitchFamily="34" charset="0"/>
                <a:ea typeface="Calibri" panose="020F0502020204030204" pitchFamily="34" charset="0"/>
                <a:cs typeface="Times New Roman" panose="02020603050405020304" pitchFamily="18" charset="0"/>
              </a:rPr>
              <a:t>SORRY MAN THIS IS TOO SMALL)</a:t>
            </a:r>
            <a:r>
              <a:rPr lang="es-ES" dirty="0">
                <a:latin typeface="Century Gothic" panose="020B0502020202020204" pitchFamily="34" charset="0"/>
                <a:ea typeface="Calibri" panose="020F0502020204030204" pitchFamily="34" charset="0"/>
                <a:cs typeface="Times New Roman" panose="02020603050405020304" pitchFamily="18" charset="0"/>
              </a:rPr>
              <a:t>.</a:t>
            </a:r>
          </a:p>
          <a:p>
            <a:pPr lvl="0">
              <a:lnSpc>
                <a:spcPct val="107000"/>
              </a:lnSpc>
            </a:pPr>
            <a:r>
              <a:rPr lang="es-ES" sz="1400" dirty="0">
                <a:effectLst/>
                <a:latin typeface="Century Gothic" panose="020B0502020202020204" pitchFamily="34" charset="0"/>
                <a:ea typeface="Calibri" panose="020F0502020204030204" pitchFamily="34" charset="0"/>
                <a:cs typeface="Times New Roman" panose="02020603050405020304" pitchFamily="18" charset="0"/>
              </a:rPr>
              <a:t>Usando la técnica de las clases de equivalencia y de los valores límite, generar los casos de pruebas asociado para asegurarnos de su correcto funcionamiento.</a:t>
            </a:r>
          </a:p>
          <a:p>
            <a:pPr lvl="0">
              <a:lnSpc>
                <a:spcPct val="107000"/>
              </a:lnSpc>
            </a:pPr>
            <a:r>
              <a:rPr lang="es-ES" sz="1400" dirty="0">
                <a:effectLst/>
                <a:latin typeface="Century Gothic" panose="020B0502020202020204" pitchFamily="34" charset="0"/>
                <a:ea typeface="Calibri" panose="020F0502020204030204" pitchFamily="34" charset="0"/>
                <a:cs typeface="Times New Roman" panose="02020603050405020304" pitchFamily="18" charset="0"/>
              </a:rPr>
              <a:t>Por ejemplo:</a:t>
            </a:r>
          </a:p>
          <a:p>
            <a:pPr lvl="0">
              <a:lnSpc>
                <a:spcPct val="107000"/>
              </a:lnSpc>
            </a:pPr>
            <a:r>
              <a:rPr lang="es-ES" sz="1400" dirty="0" err="1">
                <a:effectLst/>
                <a:latin typeface="Century Gothic" panose="020B0502020202020204" pitchFamily="34" charset="0"/>
                <a:ea typeface="Calibri" panose="020F0502020204030204" pitchFamily="34" charset="0"/>
                <a:cs typeface="Times New Roman" panose="02020603050405020304" pitchFamily="18" charset="0"/>
              </a:rPr>
              <a:t>encontrarValorArray</a:t>
            </a:r>
            <a:r>
              <a:rPr lang="es-ES" sz="1400" dirty="0">
                <a:effectLst/>
                <a:latin typeface="Century Gothic" panose="020B0502020202020204" pitchFamily="34" charset="0"/>
                <a:ea typeface="Calibri" panose="020F0502020204030204" pitchFamily="34" charset="0"/>
                <a:cs typeface="Times New Roman" panose="02020603050405020304" pitchFamily="18" charset="0"/>
              </a:rPr>
              <a:t>([1,3,4,5],2) -&gt; -1</a:t>
            </a:r>
          </a:p>
          <a:p>
            <a:pPr>
              <a:lnSpc>
                <a:spcPct val="107000"/>
              </a:lnSpc>
            </a:pPr>
            <a:r>
              <a:rPr lang="es-ES" sz="1400" dirty="0" err="1">
                <a:effectLst/>
                <a:latin typeface="Century Gothic" panose="020B0502020202020204" pitchFamily="34" charset="0"/>
                <a:ea typeface="Calibri" panose="020F0502020204030204" pitchFamily="34" charset="0"/>
                <a:cs typeface="Times New Roman" panose="02020603050405020304" pitchFamily="18" charset="0"/>
              </a:rPr>
              <a:t>encontrarValorArray</a:t>
            </a:r>
            <a:r>
              <a:rPr lang="es-ES" sz="1400">
                <a:effectLst/>
                <a:latin typeface="Century Gothic" panose="020B0502020202020204" pitchFamily="34" charset="0"/>
                <a:ea typeface="Calibri" panose="020F0502020204030204" pitchFamily="34" charset="0"/>
                <a:cs typeface="Times New Roman" panose="02020603050405020304" pitchFamily="18" charset="0"/>
              </a:rPr>
              <a:t>([1,5],5) -&gt; 1</a:t>
            </a:r>
          </a:p>
          <a:p>
            <a:pPr lvl="0">
              <a:lnSpc>
                <a:spcPct val="107000"/>
              </a:lnSpc>
            </a:pPr>
            <a:endParaRPr lang="es-ES" sz="1400" dirty="0">
              <a:effectLst/>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648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22</a:t>
            </a:fld>
            <a:endParaRPr sz="1800" b="0" i="0" u="none" strike="noStrike" cap="none">
              <a:solidFill>
                <a:srgbClr val="FFFFFF"/>
              </a:solidFill>
              <a:latin typeface="Century Gothic"/>
              <a:ea typeface="Century Gothic"/>
              <a:cs typeface="Century Gothic"/>
              <a:sym typeface="Century Gothic"/>
            </a:endParaRPr>
          </a:p>
        </p:txBody>
      </p:sp>
      <p:sp>
        <p:nvSpPr>
          <p:cNvPr id="218" name="Google Shape;218;p24"/>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19" name="Google Shape;219;p24"/>
          <p:cNvGrpSpPr/>
          <p:nvPr/>
        </p:nvGrpSpPr>
        <p:grpSpPr>
          <a:xfrm>
            <a:off x="85847" y="469368"/>
            <a:ext cx="8367885" cy="359313"/>
            <a:chOff x="274216" y="780591"/>
            <a:chExt cx="9372448" cy="479082"/>
          </a:xfrm>
        </p:grpSpPr>
        <p:sp>
          <p:nvSpPr>
            <p:cNvPr id="220" name="Google Shape;220;p24"/>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21" name="Google Shape;221;p24"/>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22" name="Google Shape;222;p24"/>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23" name="Google Shape;223;p24"/>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de caja negra</a:t>
            </a:r>
            <a:endParaRPr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C273CB1F-FB3D-89FE-B37C-1F9E23BC6C5A}"/>
              </a:ext>
            </a:extLst>
          </p:cNvPr>
          <p:cNvSpPr txBox="1"/>
          <p:nvPr/>
        </p:nvSpPr>
        <p:spPr>
          <a:xfrm>
            <a:off x="384924" y="977934"/>
            <a:ext cx="7906790" cy="2379690"/>
          </a:xfrm>
          <a:prstGeom prst="rect">
            <a:avLst/>
          </a:prstGeom>
          <a:noFill/>
        </p:spPr>
        <p:txBody>
          <a:bodyPr wrap="square">
            <a:spAutoFit/>
          </a:bodyPr>
          <a:lstStyle/>
          <a:p>
            <a:pPr lvl="0">
              <a:lnSpc>
                <a:spcPct val="107000"/>
              </a:lnSpc>
            </a:pPr>
            <a:r>
              <a:rPr lang="es-ES" sz="1400" dirty="0">
                <a:effectLst/>
                <a:latin typeface="Century Gothic" panose="020B0502020202020204" pitchFamily="34" charset="0"/>
                <a:ea typeface="Calibri" panose="020F0502020204030204" pitchFamily="34" charset="0"/>
                <a:cs typeface="Times New Roman" panose="02020603050405020304" pitchFamily="18" charset="0"/>
              </a:rPr>
              <a:t>En resumen:</a:t>
            </a:r>
          </a:p>
          <a:p>
            <a:pPr marL="285750" lvl="0" indent="-285750">
              <a:lnSpc>
                <a:spcPct val="107000"/>
              </a:lnSpc>
              <a:buFont typeface="Arial" panose="020B0604020202020204" pitchFamily="34" charset="0"/>
              <a:buChar char="•"/>
            </a:pPr>
            <a:r>
              <a:rPr lang="es-ES" dirty="0">
                <a:latin typeface="Century Gothic" panose="020B0502020202020204" pitchFamily="34" charset="0"/>
                <a:ea typeface="Calibri" panose="020F0502020204030204" pitchFamily="34" charset="0"/>
                <a:cs typeface="Times New Roman" panose="02020603050405020304" pitchFamily="18" charset="0"/>
              </a:rPr>
              <a:t>Son técnicas antiguas (década de los 60) pero siguen teniendo relevancia hoy en día</a:t>
            </a:r>
          </a:p>
          <a:p>
            <a:pPr marL="285750" lvl="0" indent="-285750">
              <a:lnSpc>
                <a:spcPct val="107000"/>
              </a:lnSpc>
              <a:buFont typeface="Arial" panose="020B0604020202020204" pitchFamily="34" charset="0"/>
              <a:buChar char="•"/>
            </a:pPr>
            <a:r>
              <a:rPr lang="es-ES" sz="1400" dirty="0">
                <a:effectLst/>
                <a:latin typeface="Century Gothic" panose="020B0502020202020204" pitchFamily="34" charset="0"/>
                <a:ea typeface="Calibri" panose="020F0502020204030204" pitchFamily="34" charset="0"/>
                <a:cs typeface="Times New Roman" panose="02020603050405020304" pitchFamily="18" charset="0"/>
              </a:rPr>
              <a:t>Nos </a:t>
            </a:r>
            <a:r>
              <a:rPr lang="es-ES" dirty="0">
                <a:latin typeface="Century Gothic" panose="020B0502020202020204" pitchFamily="34" charset="0"/>
                <a:ea typeface="Calibri" panose="020F0502020204030204" pitchFamily="34" charset="0"/>
                <a:cs typeface="Times New Roman" panose="02020603050405020304" pitchFamily="18" charset="0"/>
              </a:rPr>
              <a:t>ayudan a obtener una capacidad de abstracción lógica mejor.</a:t>
            </a:r>
          </a:p>
          <a:p>
            <a:pPr marL="285750" lvl="0" indent="-285750">
              <a:lnSpc>
                <a:spcPct val="107000"/>
              </a:lnSpc>
              <a:buFont typeface="Arial" panose="020B0604020202020204" pitchFamily="34" charset="0"/>
              <a:buChar char="•"/>
            </a:pPr>
            <a:r>
              <a:rPr lang="es-ES" dirty="0">
                <a:effectLst/>
                <a:latin typeface="Century Gothic" panose="020B0502020202020204" pitchFamily="34" charset="0"/>
                <a:ea typeface="Calibri" panose="020F0502020204030204" pitchFamily="34" charset="0"/>
                <a:cs typeface="Times New Roman" panose="02020603050405020304" pitchFamily="18" charset="0"/>
              </a:rPr>
              <a:t>Son herramienta</a:t>
            </a:r>
            <a:r>
              <a:rPr lang="es-ES" dirty="0">
                <a:latin typeface="Century Gothic" panose="020B0502020202020204" pitchFamily="34" charset="0"/>
                <a:ea typeface="Calibri" panose="020F0502020204030204" pitchFamily="34" charset="0"/>
                <a:cs typeface="Times New Roman" panose="02020603050405020304" pitchFamily="18" charset="0"/>
              </a:rPr>
              <a:t>s muy útiles, pero hay que usarlas con cabeza, estudiando los resultados y recalibrando los casos de prueba obtenidos</a:t>
            </a:r>
          </a:p>
          <a:p>
            <a:pPr marL="285750" lvl="0" indent="-285750">
              <a:lnSpc>
                <a:spcPct val="107000"/>
              </a:lnSpc>
              <a:buFont typeface="Arial" panose="020B0604020202020204" pitchFamily="34" charset="0"/>
              <a:buChar char="•"/>
            </a:pPr>
            <a:r>
              <a:rPr lang="es-ES" dirty="0">
                <a:effectLst/>
                <a:latin typeface="Century Gothic" panose="020B0502020202020204" pitchFamily="34" charset="0"/>
                <a:ea typeface="Calibri" panose="020F0502020204030204" pitchFamily="34" charset="0"/>
                <a:cs typeface="Times New Roman" panose="02020603050405020304" pitchFamily="18" charset="0"/>
              </a:rPr>
              <a:t>No hay que enfocarse </a:t>
            </a:r>
            <a:r>
              <a:rPr lang="es-ES" dirty="0">
                <a:latin typeface="Century Gothic" panose="020B0502020202020204" pitchFamily="34" charset="0"/>
                <a:ea typeface="Calibri" panose="020F0502020204030204" pitchFamily="34" charset="0"/>
                <a:cs typeface="Times New Roman" panose="02020603050405020304" pitchFamily="18" charset="0"/>
              </a:rPr>
              <a:t>sólo en las entradas y en las salidas, sino también en cualquier tipo de condición que podamos observar en nuestro software.</a:t>
            </a:r>
          </a:p>
          <a:p>
            <a:pPr marL="285750" lvl="0" indent="-285750">
              <a:lnSpc>
                <a:spcPct val="107000"/>
              </a:lnSpc>
              <a:buFont typeface="Arial" panose="020B0604020202020204" pitchFamily="34" charset="0"/>
              <a:buChar char="•"/>
            </a:pPr>
            <a:r>
              <a:rPr lang="es-ES" dirty="0">
                <a:effectLst/>
                <a:latin typeface="Century Gothic" panose="020B0502020202020204" pitchFamily="34" charset="0"/>
                <a:ea typeface="Calibri" panose="020F0502020204030204" pitchFamily="34" charset="0"/>
                <a:cs typeface="Times New Roman" panose="02020603050405020304" pitchFamily="18" charset="0"/>
              </a:rPr>
              <a:t>Es compatible con una metodología ágil!</a:t>
            </a:r>
          </a:p>
          <a:p>
            <a:pPr marL="285750" lvl="0" indent="-285750">
              <a:lnSpc>
                <a:spcPct val="107000"/>
              </a:lnSpc>
              <a:buFont typeface="Arial" panose="020B0604020202020204" pitchFamily="34" charset="0"/>
              <a:buChar char="•"/>
            </a:pPr>
            <a:endParaRPr lang="es-ES" sz="1400" dirty="0">
              <a:effectLst/>
              <a:latin typeface="Century Gothic" panose="020B0502020202020204" pitchFamily="34" charset="0"/>
              <a:ea typeface="Calibri" panose="020F0502020204030204" pitchFamily="34" charset="0"/>
              <a:cs typeface="Times New Roman" panose="02020603050405020304" pitchFamily="18" charset="0"/>
            </a:endParaRPr>
          </a:p>
          <a:p>
            <a:pPr lvl="0">
              <a:lnSpc>
                <a:spcPct val="107000"/>
              </a:lnSpc>
            </a:pPr>
            <a:endParaRPr lang="es-ES" sz="1400" dirty="0">
              <a:effectLst/>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6438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23</a:t>
            </a:fld>
            <a:endParaRPr sz="1800" b="0" i="0" u="none" strike="noStrike" cap="none">
              <a:solidFill>
                <a:srgbClr val="FFFFFF"/>
              </a:solidFill>
              <a:latin typeface="Century Gothic"/>
              <a:ea typeface="Century Gothic"/>
              <a:cs typeface="Century Gothic"/>
              <a:sym typeface="Century Gothic"/>
            </a:endParaRPr>
          </a:p>
        </p:txBody>
      </p:sp>
      <p:sp>
        <p:nvSpPr>
          <p:cNvPr id="243" name="Google Shape;243;p26"/>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44" name="Google Shape;244;p26"/>
          <p:cNvGrpSpPr/>
          <p:nvPr/>
        </p:nvGrpSpPr>
        <p:grpSpPr>
          <a:xfrm>
            <a:off x="85847" y="469368"/>
            <a:ext cx="8367885" cy="359313"/>
            <a:chOff x="274216" y="780591"/>
            <a:chExt cx="9372448" cy="479082"/>
          </a:xfrm>
        </p:grpSpPr>
        <p:sp>
          <p:nvSpPr>
            <p:cNvPr id="245" name="Google Shape;245;p26"/>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46" name="Google Shape;246;p26"/>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47" name="Google Shape;247;p26"/>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48" name="Google Shape;248;p26"/>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a:t>
            </a:r>
            <a:endParaRPr sz="1400" b="0" i="0" u="none" strike="noStrike" cap="none">
              <a:solidFill>
                <a:srgbClr val="000000"/>
              </a:solidFill>
              <a:latin typeface="Arial"/>
              <a:ea typeface="Arial"/>
              <a:cs typeface="Arial"/>
              <a:sym typeface="Arial"/>
            </a:endParaRPr>
          </a:p>
        </p:txBody>
      </p:sp>
      <p:sp>
        <p:nvSpPr>
          <p:cNvPr id="249" name="Google Shape;249;p26"/>
          <p:cNvSpPr txBox="1"/>
          <p:nvPr/>
        </p:nvSpPr>
        <p:spPr>
          <a:xfrm>
            <a:off x="440725" y="977933"/>
            <a:ext cx="7992900" cy="4071300"/>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1" i="0" u="none" strike="noStrike" cap="none" dirty="0">
                <a:solidFill>
                  <a:schemeClr val="dk1"/>
                </a:solidFill>
                <a:latin typeface="Century Gothic"/>
                <a:ea typeface="Century Gothic"/>
                <a:cs typeface="Century Gothic"/>
                <a:sym typeface="Century Gothic"/>
              </a:rPr>
              <a:t>En las pruebas de caja blanca se conoce o se tiene en cuenta el código que quiere probarse.</a:t>
            </a:r>
            <a:r>
              <a:rPr lang="es-ES" sz="1100" b="0" i="0" u="none" strike="noStrike" cap="none" dirty="0">
                <a:solidFill>
                  <a:schemeClr val="dk1"/>
                </a:solidFill>
                <a:latin typeface="Century Gothic"/>
                <a:ea typeface="Century Gothic"/>
                <a:cs typeface="Century Gothic"/>
                <a:sym typeface="Century Gothic"/>
              </a:rPr>
              <a:t> También se les denomina </a:t>
            </a:r>
            <a:r>
              <a:rPr lang="es-ES" sz="1100" b="0" i="1" u="none" strike="noStrike" cap="none" dirty="0" err="1">
                <a:solidFill>
                  <a:schemeClr val="dk1"/>
                </a:solidFill>
                <a:latin typeface="Century Gothic"/>
                <a:ea typeface="Century Gothic"/>
                <a:cs typeface="Century Gothic"/>
                <a:sym typeface="Century Gothic"/>
              </a:rPr>
              <a:t>clear</a:t>
            </a:r>
            <a:r>
              <a:rPr lang="es-ES" sz="1100" b="0" i="1" u="none" strike="noStrike" cap="none" dirty="0">
                <a:solidFill>
                  <a:schemeClr val="dk1"/>
                </a:solidFill>
                <a:latin typeface="Century Gothic"/>
                <a:ea typeface="Century Gothic"/>
                <a:cs typeface="Century Gothic"/>
                <a:sym typeface="Century Gothic"/>
              </a:rPr>
              <a:t> box </a:t>
            </a:r>
            <a:r>
              <a:rPr lang="es-ES" sz="1100" b="0" i="1" u="none" strike="noStrike" cap="none" dirty="0" err="1">
                <a:solidFill>
                  <a:schemeClr val="dk1"/>
                </a:solidFill>
                <a:latin typeface="Century Gothic"/>
                <a:ea typeface="Century Gothic"/>
                <a:cs typeface="Century Gothic"/>
                <a:sym typeface="Century Gothic"/>
              </a:rPr>
              <a:t>testing</a:t>
            </a:r>
            <a:r>
              <a:rPr lang="es-ES" sz="1100" b="0" i="0" u="none" strike="noStrike" cap="none" dirty="0">
                <a:solidFill>
                  <a:schemeClr val="dk1"/>
                </a:solidFill>
                <a:latin typeface="Century Gothic"/>
                <a:ea typeface="Century Gothic"/>
                <a:cs typeface="Century Gothic"/>
                <a:sym typeface="Century Gothic"/>
              </a:rPr>
              <a:t> porque la persona que las realiza está en contacto con el código fuente. </a:t>
            </a:r>
            <a:r>
              <a:rPr lang="es-ES" sz="1100" b="1" i="0" u="none" strike="noStrike" cap="none" dirty="0">
                <a:solidFill>
                  <a:schemeClr val="dk1"/>
                </a:solidFill>
                <a:latin typeface="Century Gothic"/>
                <a:ea typeface="Century Gothic"/>
                <a:cs typeface="Century Gothic"/>
                <a:sym typeface="Century Gothic"/>
              </a:rPr>
              <a:t>Su objetivo es probar el código, cada uno de sus elementos</a:t>
            </a:r>
            <a:r>
              <a:rPr lang="es-ES" sz="1100" b="0" i="0" u="none" strike="noStrike" cap="none" dirty="0">
                <a:solidFill>
                  <a:schemeClr val="dk1"/>
                </a:solidFill>
                <a:latin typeface="Century Gothic"/>
                <a:ea typeface="Century Gothic"/>
                <a:cs typeface="Century Gothic"/>
                <a:sym typeface="Century Gothic"/>
              </a:rPr>
              <a:t>. Algunos tipos son:</a:t>
            </a:r>
            <a:endParaRPr sz="1100" b="0" i="0" u="none" strike="noStrike" cap="none" dirty="0">
              <a:solidFill>
                <a:schemeClr val="dk1"/>
              </a:solidFill>
              <a:latin typeface="Century Gothic"/>
              <a:ea typeface="Century Gothic"/>
              <a:cs typeface="Century Gothic"/>
              <a:sym typeface="Century Gothic"/>
            </a:endParaRPr>
          </a:p>
          <a:p>
            <a:pPr marL="288000" marR="0" lvl="0" indent="-171450" algn="just" rtl="0">
              <a:lnSpc>
                <a:spcPct val="150000"/>
              </a:lnSpc>
              <a:spcBef>
                <a:spcPts val="0"/>
              </a:spcBef>
              <a:spcAft>
                <a:spcPts val="0"/>
              </a:spcAft>
              <a:buClr>
                <a:srgbClr val="0071AA"/>
              </a:buClr>
              <a:buSzPts val="1100"/>
              <a:buFont typeface="Noto Sans Symbols"/>
              <a:buChar char="✔"/>
            </a:pPr>
            <a:r>
              <a:rPr lang="es-ES" sz="1100" b="1" i="0" u="none" strike="noStrike" cap="none" dirty="0">
                <a:solidFill>
                  <a:schemeClr val="dk1"/>
                </a:solidFill>
                <a:latin typeface="Century Gothic"/>
                <a:ea typeface="Century Gothic"/>
                <a:cs typeface="Century Gothic"/>
                <a:sym typeface="Century Gothic"/>
              </a:rPr>
              <a:t>Pruebas de cubrimiento</a:t>
            </a:r>
            <a:r>
              <a:rPr lang="es-ES" sz="1100" b="0" i="0" u="none" strike="noStrike" cap="none" dirty="0">
                <a:solidFill>
                  <a:schemeClr val="dk1"/>
                </a:solidFill>
                <a:latin typeface="Century Gothic"/>
                <a:ea typeface="Century Gothic"/>
                <a:cs typeface="Century Gothic"/>
                <a:sym typeface="Century Gothic"/>
              </a:rPr>
              <a:t>: es comprobar que todas las funciones, sentencias, decisiones, y condiciones, se van a ejecutar.</a:t>
            </a:r>
            <a:endParaRPr sz="1100" b="0" i="0" u="none" strike="noStrike" cap="none" dirty="0">
              <a:solidFill>
                <a:schemeClr val="dk1"/>
              </a:solidFill>
              <a:latin typeface="Century Gothic"/>
              <a:ea typeface="Century Gothic"/>
              <a:cs typeface="Century Gothic"/>
              <a:sym typeface="Century Gothic"/>
            </a:endParaRPr>
          </a:p>
          <a:p>
            <a:pPr marL="288000" marR="0" lvl="0" indent="-171450" algn="just" rtl="0">
              <a:lnSpc>
                <a:spcPct val="150000"/>
              </a:lnSpc>
              <a:spcBef>
                <a:spcPts val="0"/>
              </a:spcBef>
              <a:spcAft>
                <a:spcPts val="0"/>
              </a:spcAft>
              <a:buClr>
                <a:srgbClr val="0071AA"/>
              </a:buClr>
              <a:buSzPts val="1100"/>
              <a:buFont typeface="Noto Sans Symbols"/>
              <a:buChar char="✔"/>
            </a:pPr>
            <a:r>
              <a:rPr lang="es-ES" sz="1100" b="1" i="0" u="none" strike="noStrike" cap="none" dirty="0">
                <a:solidFill>
                  <a:schemeClr val="dk1"/>
                </a:solidFill>
                <a:latin typeface="Century Gothic"/>
                <a:ea typeface="Century Gothic"/>
                <a:cs typeface="Century Gothic"/>
                <a:sym typeface="Century Gothic"/>
              </a:rPr>
              <a:t>Pruebas de condiciones</a:t>
            </a:r>
            <a:r>
              <a:rPr lang="es-ES" sz="1100" b="0" i="0" u="none" strike="noStrike" cap="none" dirty="0">
                <a:solidFill>
                  <a:schemeClr val="dk1"/>
                </a:solidFill>
                <a:latin typeface="Century Gothic"/>
                <a:ea typeface="Century Gothic"/>
                <a:cs typeface="Century Gothic"/>
                <a:sym typeface="Century Gothic"/>
              </a:rPr>
              <a:t>: son necesarios varios casos de prueba ya que será necesario probar cada una de las posibles combinaciones de nuestros condicionales.</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100"/>
              <a:buFont typeface="Noto Sans Symbols"/>
              <a:buChar char="✔"/>
            </a:pPr>
            <a:r>
              <a:rPr lang="es-ES" sz="1100" b="1" i="0" u="none" strike="noStrike" cap="none" dirty="0">
                <a:solidFill>
                  <a:schemeClr val="dk1"/>
                </a:solidFill>
                <a:latin typeface="Century Gothic"/>
                <a:ea typeface="Century Gothic"/>
                <a:cs typeface="Century Gothic"/>
                <a:sym typeface="Century Gothic"/>
              </a:rPr>
              <a:t>Pruebas de bucles</a:t>
            </a:r>
            <a:r>
              <a:rPr lang="es-ES" sz="1100" b="0" i="0" u="none" strike="noStrike" cap="none" dirty="0">
                <a:solidFill>
                  <a:schemeClr val="dk1"/>
                </a:solidFill>
                <a:latin typeface="Century Gothic"/>
                <a:ea typeface="Century Gothic"/>
                <a:cs typeface="Century Gothic"/>
                <a:sym typeface="Century Gothic"/>
              </a:rPr>
              <a:t>: los bucles son estructuras repetitivas, así por lo cual las pruebas serán repetir un número especial de veces dicho bucle</a:t>
            </a:r>
            <a:endParaRPr sz="1400" b="0" i="0" u="none" strike="noStrike" cap="none" dirty="0">
              <a:solidFill>
                <a:srgbClr val="000000"/>
              </a:solidFill>
              <a:latin typeface="Arial"/>
              <a:ea typeface="Arial"/>
              <a:cs typeface="Arial"/>
              <a:sym typeface="Arial"/>
            </a:endParaRPr>
          </a:p>
          <a:p>
            <a:pPr marL="745200" marR="0" lvl="1" indent="-171450" algn="just" rtl="0">
              <a:lnSpc>
                <a:spcPct val="150000"/>
              </a:lnSpc>
              <a:spcBef>
                <a:spcPts val="0"/>
              </a:spcBef>
              <a:spcAft>
                <a:spcPts val="0"/>
              </a:spcAft>
              <a:buClr>
                <a:srgbClr val="0071AA"/>
              </a:buClr>
              <a:buSzPts val="1100"/>
              <a:buFont typeface="Noto Sans Symbols"/>
              <a:buChar char="✔"/>
            </a:pPr>
            <a:r>
              <a:rPr lang="es-ES" sz="1100" b="0" i="0" u="none" strike="noStrike" cap="none" dirty="0">
                <a:solidFill>
                  <a:schemeClr val="dk1"/>
                </a:solidFill>
                <a:latin typeface="Century Gothic"/>
                <a:ea typeface="Century Gothic"/>
                <a:cs typeface="Century Gothic"/>
                <a:sym typeface="Century Gothic"/>
              </a:rPr>
              <a:t>Repetir el máximo, máximo -1 y máximo +1 veces el bucle para ver si el resultado del código es el esperado</a:t>
            </a:r>
            <a:endParaRPr sz="1400" b="0" i="0" u="none" strike="noStrike" cap="none" dirty="0">
              <a:solidFill>
                <a:srgbClr val="000000"/>
              </a:solidFill>
              <a:latin typeface="Arial"/>
              <a:ea typeface="Arial"/>
              <a:cs typeface="Arial"/>
              <a:sym typeface="Arial"/>
            </a:endParaRPr>
          </a:p>
          <a:p>
            <a:pPr marL="745200" marR="0" lvl="1" indent="-171450" algn="just" rtl="0">
              <a:lnSpc>
                <a:spcPct val="150000"/>
              </a:lnSpc>
              <a:spcBef>
                <a:spcPts val="0"/>
              </a:spcBef>
              <a:spcAft>
                <a:spcPts val="0"/>
              </a:spcAft>
              <a:buClr>
                <a:srgbClr val="0071AA"/>
              </a:buClr>
              <a:buSzPts val="1100"/>
              <a:buFont typeface="Noto Sans Symbols"/>
              <a:buChar char="✔"/>
            </a:pPr>
            <a:r>
              <a:rPr lang="es-ES" sz="1100" b="0" i="0" u="none" strike="noStrike" cap="none" dirty="0">
                <a:solidFill>
                  <a:schemeClr val="dk1"/>
                </a:solidFill>
                <a:latin typeface="Century Gothic"/>
                <a:ea typeface="Century Gothic"/>
                <a:cs typeface="Century Gothic"/>
                <a:sym typeface="Century Gothic"/>
              </a:rPr>
              <a:t>Repetir el bucle cero y una vez</a:t>
            </a:r>
            <a:endParaRPr sz="1400" b="0" i="0" u="none" strike="noStrike" cap="none" dirty="0">
              <a:solidFill>
                <a:srgbClr val="000000"/>
              </a:solidFill>
              <a:latin typeface="Arial"/>
              <a:ea typeface="Arial"/>
              <a:cs typeface="Arial"/>
              <a:sym typeface="Arial"/>
            </a:endParaRPr>
          </a:p>
          <a:p>
            <a:pPr marL="745200" marR="0" lvl="1" indent="-171450" algn="just" rtl="0">
              <a:lnSpc>
                <a:spcPct val="150000"/>
              </a:lnSpc>
              <a:spcBef>
                <a:spcPts val="0"/>
              </a:spcBef>
              <a:spcAft>
                <a:spcPts val="0"/>
              </a:spcAft>
              <a:buClr>
                <a:srgbClr val="0071AA"/>
              </a:buClr>
              <a:buSzPts val="1100"/>
              <a:buFont typeface="Noto Sans Symbols"/>
              <a:buChar char="✔"/>
            </a:pPr>
            <a:r>
              <a:rPr lang="es-ES" sz="1100" b="0" i="0" u="none" strike="noStrike" cap="none" dirty="0">
                <a:solidFill>
                  <a:schemeClr val="dk1"/>
                </a:solidFill>
                <a:latin typeface="Century Gothic"/>
                <a:ea typeface="Century Gothic"/>
                <a:cs typeface="Century Gothic"/>
                <a:sym typeface="Century Gothic"/>
              </a:rPr>
              <a:t>Repetir el bucle un número determinado de veces</a:t>
            </a:r>
            <a:endParaRPr sz="1100" b="0" i="0" u="none" strike="noStrike" cap="none" dirty="0">
              <a:solidFill>
                <a:schemeClr val="dk1"/>
              </a:solidFill>
              <a:latin typeface="Century Gothic"/>
              <a:ea typeface="Century Gothic"/>
              <a:cs typeface="Century Gothic"/>
              <a:sym typeface="Century Gothic"/>
            </a:endParaRPr>
          </a:p>
          <a:p>
            <a:pPr marL="457200" marR="0" lvl="0" indent="-298450" algn="just" rtl="0">
              <a:lnSpc>
                <a:spcPct val="150000"/>
              </a:lnSpc>
              <a:spcBef>
                <a:spcPts val="0"/>
              </a:spcBef>
              <a:spcAft>
                <a:spcPts val="0"/>
              </a:spcAft>
              <a:buClr>
                <a:schemeClr val="dk1"/>
              </a:buClr>
              <a:buSzPts val="1100"/>
              <a:buFont typeface="Century Gothic"/>
              <a:buChar char="●"/>
            </a:pPr>
            <a:r>
              <a:rPr lang="es-ES" sz="1100" b="1" i="0" u="none" strike="noStrike" cap="none" dirty="0">
                <a:solidFill>
                  <a:schemeClr val="dk1"/>
                </a:solidFill>
                <a:latin typeface="Century Gothic"/>
                <a:ea typeface="Century Gothic"/>
                <a:cs typeface="Century Gothic"/>
                <a:sym typeface="Century Gothic"/>
              </a:rPr>
              <a:t>Pruebas de caminos</a:t>
            </a:r>
            <a:r>
              <a:rPr lang="es-ES" sz="1100" b="0" i="0" u="none" strike="noStrike" cap="none" dirty="0">
                <a:solidFill>
                  <a:schemeClr val="dk1"/>
                </a:solidFill>
                <a:latin typeface="Century Gothic"/>
                <a:ea typeface="Century Gothic"/>
                <a:cs typeface="Century Gothic"/>
                <a:sym typeface="Century Gothic"/>
              </a:rPr>
              <a:t>: Establece que se debe ejecutar al menos una vez cada secuencia de sentencias encadenadas, desde la sentencia inicial del programa, hasta su sentencia final. La ejecución de este conjunto de sentencias, se conoce como camino. </a:t>
            </a:r>
            <a:endParaRPr sz="11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24</a:t>
            </a:fld>
            <a:endParaRPr sz="1800" b="0" i="0" u="none" strike="noStrike" cap="none">
              <a:solidFill>
                <a:srgbClr val="FFFFFF"/>
              </a:solidFill>
              <a:latin typeface="Century Gothic"/>
              <a:ea typeface="Century Gothic"/>
              <a:cs typeface="Century Gothic"/>
              <a:sym typeface="Century Gothic"/>
            </a:endParaRPr>
          </a:p>
        </p:txBody>
      </p:sp>
      <p:sp>
        <p:nvSpPr>
          <p:cNvPr id="255" name="Google Shape;255;p27"/>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56" name="Google Shape;256;p27"/>
          <p:cNvGrpSpPr/>
          <p:nvPr/>
        </p:nvGrpSpPr>
        <p:grpSpPr>
          <a:xfrm>
            <a:off x="85842" y="469276"/>
            <a:ext cx="8367722" cy="359401"/>
            <a:chOff x="274216" y="780472"/>
            <a:chExt cx="9372448" cy="479201"/>
          </a:xfrm>
        </p:grpSpPr>
        <p:sp>
          <p:nvSpPr>
            <p:cNvPr id="257" name="Google Shape;257;p27"/>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58" name="Google Shape;258;p27"/>
            <p:cNvSpPr/>
            <p:nvPr/>
          </p:nvSpPr>
          <p:spPr>
            <a:xfrm rot="-5400000">
              <a:off x="242266" y="812422"/>
              <a:ext cx="399000" cy="335100"/>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59" name="Google Shape;259;p27"/>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60" name="Google Shape;260;p27"/>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261" name="Google Shape;261;p27"/>
          <p:cNvSpPr txBox="1"/>
          <p:nvPr/>
        </p:nvSpPr>
        <p:spPr>
          <a:xfrm>
            <a:off x="440725" y="977933"/>
            <a:ext cx="7992900" cy="288536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La finalidad de esta técnica es poder diseñar casos de prueba que aseguren la ejecución de todos los posibles </a:t>
            </a:r>
            <a:r>
              <a:rPr lang="es-ES" sz="1100" b="1" i="1" u="none" strike="noStrike" cap="none" dirty="0">
                <a:solidFill>
                  <a:schemeClr val="dk1"/>
                </a:solidFill>
                <a:latin typeface="Century Gothic"/>
                <a:ea typeface="Century Gothic"/>
                <a:cs typeface="Century Gothic"/>
                <a:sym typeface="Century Gothic"/>
              </a:rPr>
              <a:t>caminos</a:t>
            </a:r>
            <a:r>
              <a:rPr lang="es-ES" sz="1100" b="0" i="0" u="none" strike="noStrike" cap="none" dirty="0">
                <a:solidFill>
                  <a:schemeClr val="dk1"/>
                </a:solidFill>
                <a:latin typeface="Century Gothic"/>
                <a:ea typeface="Century Gothic"/>
                <a:cs typeface="Century Gothic"/>
                <a:sym typeface="Century Gothic"/>
              </a:rPr>
              <a:t> de ejecución por lo menos una vez.</a:t>
            </a:r>
          </a:p>
          <a:p>
            <a:pPr marL="0"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Un camino (o </a:t>
            </a:r>
            <a:r>
              <a:rPr lang="es-ES" sz="1100" b="1" i="1" u="none" strike="noStrike" cap="none" dirty="0" err="1">
                <a:solidFill>
                  <a:schemeClr val="dk1"/>
                </a:solidFill>
                <a:latin typeface="Century Gothic"/>
                <a:ea typeface="Century Gothic"/>
                <a:cs typeface="Century Gothic"/>
                <a:sym typeface="Century Gothic"/>
              </a:rPr>
              <a:t>path</a:t>
            </a:r>
            <a:r>
              <a:rPr lang="es-ES" sz="1100" b="1" i="1" u="none" strike="noStrike" cap="none" dirty="0">
                <a:solidFill>
                  <a:schemeClr val="dk1"/>
                </a:solidFill>
                <a:latin typeface="Century Gothic"/>
                <a:ea typeface="Century Gothic"/>
                <a:cs typeface="Century Gothic"/>
                <a:sym typeface="Century Gothic"/>
              </a:rPr>
              <a:t>)</a:t>
            </a:r>
            <a:r>
              <a:rPr lang="es-ES" sz="1100" u="none" strike="noStrike" cap="none" dirty="0">
                <a:solidFill>
                  <a:schemeClr val="dk1"/>
                </a:solidFill>
                <a:latin typeface="Century Gothic"/>
                <a:ea typeface="Century Gothic"/>
                <a:cs typeface="Century Gothic"/>
                <a:sym typeface="Century Gothic"/>
              </a:rPr>
              <a:t> es una ejecución de una secuencia de instrucciones desde el punto de inicio hasta el punto final.</a:t>
            </a:r>
            <a:r>
              <a:rPr lang="es-ES" sz="1100" dirty="0">
                <a:solidFill>
                  <a:schemeClr val="dk1"/>
                </a:solidFill>
                <a:latin typeface="Century Gothic"/>
                <a:ea typeface="Century Gothic"/>
                <a:cs typeface="Century Gothic"/>
                <a:sym typeface="Century Gothic"/>
              </a:rPr>
              <a:t> Un programa informático recibe unas entradas y genera una salidas, por lo que es natural tener que ejecutar tantos caminos como sea posible para asegurar el correcto funcionamiento. </a:t>
            </a:r>
          </a:p>
          <a:p>
            <a:pPr marL="0" marR="0" lvl="0" indent="0" algn="just" rtl="0">
              <a:lnSpc>
                <a:spcPct val="150000"/>
              </a:lnSpc>
              <a:spcBef>
                <a:spcPts val="0"/>
              </a:spcBef>
              <a:spcAft>
                <a:spcPts val="0"/>
              </a:spcAft>
              <a:buClr>
                <a:srgbClr val="000000"/>
              </a:buClr>
              <a:buSzPts val="1100"/>
              <a:buFont typeface="Arial"/>
              <a:buNone/>
            </a:pPr>
            <a:r>
              <a:rPr lang="es-ES" sz="1100" u="none" strike="noStrike" cap="none" dirty="0">
                <a:solidFill>
                  <a:schemeClr val="dk1"/>
                </a:solidFill>
                <a:latin typeface="Century Gothic"/>
                <a:ea typeface="Century Gothic"/>
                <a:cs typeface="Century Gothic"/>
                <a:sym typeface="Century Gothic"/>
              </a:rPr>
              <a:t>Para visualizar los diferentes caminos</a:t>
            </a:r>
            <a:r>
              <a:rPr lang="es-ES" sz="1100" b="1" i="1" u="none" strike="noStrike" cap="none" dirty="0">
                <a:solidFill>
                  <a:schemeClr val="dk1"/>
                </a:solidFill>
                <a:latin typeface="Century Gothic"/>
                <a:ea typeface="Century Gothic"/>
                <a:cs typeface="Century Gothic"/>
                <a:sym typeface="Century Gothic"/>
              </a:rPr>
              <a:t>, </a:t>
            </a:r>
            <a:r>
              <a:rPr lang="es-ES" sz="1100" b="1" i="1" dirty="0">
                <a:solidFill>
                  <a:schemeClr val="dk1"/>
                </a:solidFill>
                <a:latin typeface="Century Gothic"/>
                <a:ea typeface="Century Gothic"/>
                <a:cs typeface="Century Gothic"/>
                <a:sym typeface="Century Gothic"/>
              </a:rPr>
              <a:t>se traduce el diseño secuencial a un grafo de flujo</a:t>
            </a:r>
            <a:r>
              <a:rPr lang="es-ES" sz="1100" dirty="0">
                <a:solidFill>
                  <a:schemeClr val="dk1"/>
                </a:solidFill>
                <a:latin typeface="Century Gothic"/>
                <a:ea typeface="Century Gothic"/>
                <a:cs typeface="Century Gothic"/>
                <a:sym typeface="Century Gothic"/>
              </a:rPr>
              <a:t>, el cual está formado por nodos y aristas:</a:t>
            </a:r>
          </a:p>
          <a:p>
            <a:pPr marL="171450" marR="0" lvl="0" indent="-171450" algn="just" rtl="0">
              <a:lnSpc>
                <a:spcPct val="150000"/>
              </a:lnSpc>
              <a:spcBef>
                <a:spcPts val="0"/>
              </a:spcBef>
              <a:spcAft>
                <a:spcPts val="0"/>
              </a:spcAft>
              <a:buClr>
                <a:srgbClr val="000000"/>
              </a:buClr>
              <a:buSzPts val="1100"/>
              <a:buFont typeface="Arial" panose="020B0604020202020204" pitchFamily="34" charset="0"/>
              <a:buChar char="•"/>
            </a:pPr>
            <a:r>
              <a:rPr lang="es-ES" sz="1100" u="none" strike="noStrike" cap="none" dirty="0">
                <a:solidFill>
                  <a:schemeClr val="dk1"/>
                </a:solidFill>
                <a:latin typeface="Century Gothic"/>
                <a:ea typeface="Century Gothic"/>
                <a:cs typeface="Century Gothic"/>
                <a:sym typeface="Century Gothic"/>
              </a:rPr>
              <a:t>Los </a:t>
            </a:r>
            <a:r>
              <a:rPr lang="es-ES" sz="1100" b="1" u="none" strike="noStrike" cap="none" dirty="0">
                <a:solidFill>
                  <a:schemeClr val="dk1"/>
                </a:solidFill>
                <a:latin typeface="Century Gothic"/>
                <a:ea typeface="Century Gothic"/>
                <a:cs typeface="Century Gothic"/>
                <a:sym typeface="Century Gothic"/>
              </a:rPr>
              <a:t>nodos</a:t>
            </a:r>
            <a:r>
              <a:rPr lang="es-ES" sz="1100" u="none" strike="noStrike" cap="none" dirty="0">
                <a:solidFill>
                  <a:schemeClr val="dk1"/>
                </a:solidFill>
                <a:latin typeface="Century Gothic"/>
                <a:ea typeface="Century Gothic"/>
                <a:cs typeface="Century Gothic"/>
                <a:sym typeface="Century Gothic"/>
              </a:rPr>
              <a:t> representan uno o más instrucciones secuenciales.</a:t>
            </a:r>
          </a:p>
          <a:p>
            <a:pPr marL="171450" marR="0" lvl="0" indent="-171450" algn="just" rtl="0">
              <a:lnSpc>
                <a:spcPct val="150000"/>
              </a:lnSpc>
              <a:spcBef>
                <a:spcPts val="0"/>
              </a:spcBef>
              <a:spcAft>
                <a:spcPts val="0"/>
              </a:spcAft>
              <a:buClr>
                <a:srgbClr val="000000"/>
              </a:buClr>
              <a:buSzPts val="1100"/>
              <a:buFont typeface="Arial" panose="020B0604020202020204" pitchFamily="34" charset="0"/>
              <a:buChar char="•"/>
            </a:pPr>
            <a:r>
              <a:rPr lang="es-ES" sz="1100" dirty="0">
                <a:solidFill>
                  <a:schemeClr val="dk1"/>
                </a:solidFill>
                <a:latin typeface="Century Gothic"/>
                <a:ea typeface="Century Gothic"/>
                <a:cs typeface="Century Gothic"/>
                <a:sym typeface="Century Gothic"/>
              </a:rPr>
              <a:t>Las </a:t>
            </a:r>
            <a:r>
              <a:rPr lang="es-ES" sz="1100" b="1" dirty="0">
                <a:solidFill>
                  <a:schemeClr val="dk1"/>
                </a:solidFill>
                <a:latin typeface="Century Gothic"/>
                <a:ea typeface="Century Gothic"/>
                <a:cs typeface="Century Gothic"/>
                <a:sym typeface="Century Gothic"/>
              </a:rPr>
              <a:t>aristas</a:t>
            </a:r>
            <a:r>
              <a:rPr lang="es-ES" sz="1100" dirty="0">
                <a:solidFill>
                  <a:schemeClr val="dk1"/>
                </a:solidFill>
                <a:latin typeface="Century Gothic"/>
                <a:ea typeface="Century Gothic"/>
                <a:cs typeface="Century Gothic"/>
                <a:sym typeface="Century Gothic"/>
              </a:rPr>
              <a:t> representan el flujo de control, es decir, el siguiente nodo que puede ser ejecutado. Si un nodo tiene más de un arista, la elección de una u otra dependerá de diferentes condiciones.</a:t>
            </a:r>
          </a:p>
          <a:p>
            <a:pPr marL="171450" marR="0" lvl="0" indent="-171450" algn="just" rtl="0">
              <a:lnSpc>
                <a:spcPct val="150000"/>
              </a:lnSpc>
              <a:spcBef>
                <a:spcPts val="0"/>
              </a:spcBef>
              <a:spcAft>
                <a:spcPts val="0"/>
              </a:spcAft>
              <a:buClr>
                <a:srgbClr val="000000"/>
              </a:buClr>
              <a:buSzPts val="1100"/>
              <a:buFont typeface="Arial" panose="020B0604020202020204" pitchFamily="34" charset="0"/>
              <a:buChar char="•"/>
            </a:pPr>
            <a:r>
              <a:rPr lang="es-ES" sz="1100" dirty="0">
                <a:solidFill>
                  <a:schemeClr val="dk1"/>
                </a:solidFill>
                <a:latin typeface="Century Gothic"/>
                <a:ea typeface="Century Gothic"/>
                <a:cs typeface="Century Gothic"/>
                <a:sym typeface="Century Gothic"/>
              </a:rPr>
              <a:t>Las áreas delimitadas por aristas y nodos las llamamos </a:t>
            </a:r>
            <a:r>
              <a:rPr lang="es-ES" sz="1100" b="1" dirty="0">
                <a:solidFill>
                  <a:schemeClr val="dk1"/>
                </a:solidFill>
                <a:latin typeface="Century Gothic"/>
                <a:ea typeface="Century Gothic"/>
                <a:cs typeface="Century Gothic"/>
                <a:sym typeface="Century Gothic"/>
              </a:rPr>
              <a:t>regiones</a:t>
            </a:r>
            <a:r>
              <a:rPr lang="es-ES" sz="1100" dirty="0">
                <a:solidFill>
                  <a:schemeClr val="dk1"/>
                </a:solidFill>
                <a:latin typeface="Century Gothic"/>
                <a:ea typeface="Century Gothic"/>
                <a:cs typeface="Century Gothic"/>
                <a:sym typeface="Century Gothic"/>
              </a:rPr>
              <a:t>.</a:t>
            </a:r>
            <a:endParaRPr lang="es-ES" sz="110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8"/>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25</a:t>
            </a:fld>
            <a:endParaRPr sz="1800" b="0" i="0" u="none" strike="noStrike" cap="none">
              <a:solidFill>
                <a:srgbClr val="FFFFFF"/>
              </a:solidFill>
              <a:latin typeface="Century Gothic"/>
              <a:ea typeface="Century Gothic"/>
              <a:cs typeface="Century Gothic"/>
              <a:sym typeface="Century Gothic"/>
            </a:endParaRPr>
          </a:p>
        </p:txBody>
      </p:sp>
      <p:sp>
        <p:nvSpPr>
          <p:cNvPr id="268" name="Google Shape;268;p28"/>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69" name="Google Shape;269;p28"/>
          <p:cNvGrpSpPr/>
          <p:nvPr/>
        </p:nvGrpSpPr>
        <p:grpSpPr>
          <a:xfrm>
            <a:off x="85842" y="469276"/>
            <a:ext cx="8367722" cy="359401"/>
            <a:chOff x="274216" y="780472"/>
            <a:chExt cx="9372448" cy="479201"/>
          </a:xfrm>
        </p:grpSpPr>
        <p:sp>
          <p:nvSpPr>
            <p:cNvPr id="270" name="Google Shape;270;p28"/>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71" name="Google Shape;271;p28"/>
            <p:cNvSpPr/>
            <p:nvPr/>
          </p:nvSpPr>
          <p:spPr>
            <a:xfrm rot="-5400000">
              <a:off x="242266" y="812422"/>
              <a:ext cx="399000" cy="335100"/>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72" name="Google Shape;272;p28"/>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73" name="Google Shape;273;p28"/>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274" name="Google Shape;274;p28"/>
          <p:cNvSpPr txBox="1"/>
          <p:nvPr/>
        </p:nvSpPr>
        <p:spPr>
          <a:xfrm>
            <a:off x="440725" y="977933"/>
            <a:ext cx="7992900" cy="2616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p:txBody>
      </p:sp>
      <p:pic>
        <p:nvPicPr>
          <p:cNvPr id="275" name="Google Shape;275;p28"/>
          <p:cNvPicPr preferRelativeResize="0"/>
          <p:nvPr/>
        </p:nvPicPr>
        <p:blipFill rotWithShape="1">
          <a:blip r:embed="rId3">
            <a:alphaModFix/>
          </a:blip>
          <a:srcRect/>
          <a:stretch/>
        </p:blipFill>
        <p:spPr>
          <a:xfrm>
            <a:off x="1211350" y="977925"/>
            <a:ext cx="5425768" cy="35871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26</a:t>
            </a:fld>
            <a:endParaRPr sz="1800" b="0" i="0" u="none" strike="noStrike" cap="none">
              <a:solidFill>
                <a:srgbClr val="FFFFFF"/>
              </a:solidFill>
              <a:latin typeface="Century Gothic"/>
              <a:ea typeface="Century Gothic"/>
              <a:cs typeface="Century Gothic"/>
              <a:sym typeface="Century Gothic"/>
            </a:endParaRPr>
          </a:p>
        </p:txBody>
      </p:sp>
      <p:sp>
        <p:nvSpPr>
          <p:cNvPr id="255" name="Google Shape;255;p27"/>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56" name="Google Shape;256;p27"/>
          <p:cNvGrpSpPr/>
          <p:nvPr/>
        </p:nvGrpSpPr>
        <p:grpSpPr>
          <a:xfrm>
            <a:off x="85842" y="469276"/>
            <a:ext cx="8367722" cy="359401"/>
            <a:chOff x="274216" y="780472"/>
            <a:chExt cx="9372448" cy="479201"/>
          </a:xfrm>
        </p:grpSpPr>
        <p:sp>
          <p:nvSpPr>
            <p:cNvPr id="257" name="Google Shape;257;p27"/>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58" name="Google Shape;258;p27"/>
            <p:cNvSpPr/>
            <p:nvPr/>
          </p:nvSpPr>
          <p:spPr>
            <a:xfrm rot="-5400000">
              <a:off x="242266" y="812422"/>
              <a:ext cx="399000" cy="335100"/>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59" name="Google Shape;259;p27"/>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60" name="Google Shape;260;p27"/>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261" name="Google Shape;261;p27"/>
          <p:cNvSpPr txBox="1"/>
          <p:nvPr/>
        </p:nvSpPr>
        <p:spPr>
          <a:xfrm>
            <a:off x="440725" y="977933"/>
            <a:ext cx="7992900" cy="15315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Esta técnica nos permite obtener una medida de la </a:t>
            </a:r>
            <a:r>
              <a:rPr lang="es-ES" sz="1100" b="1" i="0" u="none" strike="noStrike" cap="none">
                <a:solidFill>
                  <a:schemeClr val="dk1"/>
                </a:solidFill>
                <a:latin typeface="Century Gothic"/>
                <a:ea typeface="Century Gothic"/>
                <a:cs typeface="Century Gothic"/>
                <a:sym typeface="Century Gothic"/>
              </a:rPr>
              <a:t>complejidad lógica</a:t>
            </a:r>
            <a:r>
              <a:rPr lang="es-ES" sz="1100" b="0" i="0" u="none" strike="noStrike" cap="none">
                <a:solidFill>
                  <a:schemeClr val="dk1"/>
                </a:solidFill>
                <a:latin typeface="Century Gothic"/>
                <a:ea typeface="Century Gothic"/>
                <a:cs typeface="Century Gothic"/>
                <a:sym typeface="Century Gothic"/>
              </a:rPr>
              <a:t>, que determina la cota superior del número de pruebas que se deben realizar para asegurar que se ejecuta cada sentencia al menos una vez.</a:t>
            </a:r>
            <a:endParaRPr sz="11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De eso se infiere que </a:t>
            </a:r>
            <a:r>
              <a:rPr lang="es-ES" sz="1100" b="1" i="0" u="none" strike="noStrike" cap="none">
                <a:solidFill>
                  <a:schemeClr val="dk1"/>
                </a:solidFill>
                <a:latin typeface="Century Gothic"/>
                <a:ea typeface="Century Gothic"/>
                <a:cs typeface="Century Gothic"/>
                <a:sym typeface="Century Gothic"/>
              </a:rPr>
              <a:t>cuanto menor es la complejidad, menor es la cantidad de pruebas necesarias para el método en cuestión.</a:t>
            </a:r>
            <a:endParaRPr sz="1100" b="1"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Una vez calculada la complejidad ciclomática de un fragmento de código, se puede determinar el riesgo que supone utilizando los rangos definidos en la siguiente tabla:</a:t>
            </a:r>
            <a:endParaRPr sz="1100" b="0" i="0" u="none" strike="noStrike" cap="none">
              <a:solidFill>
                <a:schemeClr val="dk1"/>
              </a:solidFill>
              <a:latin typeface="Century Gothic"/>
              <a:ea typeface="Century Gothic"/>
              <a:cs typeface="Century Gothic"/>
              <a:sym typeface="Century Gothic"/>
            </a:endParaRPr>
          </a:p>
        </p:txBody>
      </p:sp>
      <p:pic>
        <p:nvPicPr>
          <p:cNvPr id="262" name="Google Shape;262;p27"/>
          <p:cNvPicPr preferRelativeResize="0"/>
          <p:nvPr/>
        </p:nvPicPr>
        <p:blipFill rotWithShape="1">
          <a:blip r:embed="rId3">
            <a:alphaModFix/>
          </a:blip>
          <a:srcRect/>
          <a:stretch/>
        </p:blipFill>
        <p:spPr>
          <a:xfrm>
            <a:off x="499875" y="2658673"/>
            <a:ext cx="6302950" cy="1928250"/>
          </a:xfrm>
          <a:prstGeom prst="rect">
            <a:avLst/>
          </a:prstGeom>
          <a:noFill/>
          <a:ln>
            <a:noFill/>
          </a:ln>
        </p:spPr>
      </p:pic>
    </p:spTree>
    <p:extLst>
      <p:ext uri="{BB962C8B-B14F-4D97-AF65-F5344CB8AC3E}">
        <p14:creationId xmlns:p14="http://schemas.microsoft.com/office/powerpoint/2010/main" val="841292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9"/>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27</a:t>
            </a:fld>
            <a:endParaRPr sz="1800" b="0" i="0" u="none" strike="noStrike" cap="none">
              <a:solidFill>
                <a:srgbClr val="FFFFFF"/>
              </a:solidFill>
              <a:latin typeface="Century Gothic"/>
              <a:ea typeface="Century Gothic"/>
              <a:cs typeface="Century Gothic"/>
              <a:sym typeface="Century Gothic"/>
            </a:endParaRPr>
          </a:p>
        </p:txBody>
      </p:sp>
      <p:sp>
        <p:nvSpPr>
          <p:cNvPr id="281" name="Google Shape;281;p29"/>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82" name="Google Shape;282;p29"/>
          <p:cNvGrpSpPr/>
          <p:nvPr/>
        </p:nvGrpSpPr>
        <p:grpSpPr>
          <a:xfrm>
            <a:off x="85842" y="469276"/>
            <a:ext cx="8367722" cy="359401"/>
            <a:chOff x="274216" y="780472"/>
            <a:chExt cx="9372448" cy="479201"/>
          </a:xfrm>
        </p:grpSpPr>
        <p:sp>
          <p:nvSpPr>
            <p:cNvPr id="283" name="Google Shape;283;p29"/>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84" name="Google Shape;284;p29"/>
            <p:cNvSpPr/>
            <p:nvPr/>
          </p:nvSpPr>
          <p:spPr>
            <a:xfrm rot="-5400000">
              <a:off x="242266" y="812422"/>
              <a:ext cx="399000" cy="335100"/>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85" name="Google Shape;285;p29"/>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86" name="Google Shape;286;p29"/>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287" name="Google Shape;287;p29"/>
          <p:cNvSpPr txBox="1"/>
          <p:nvPr/>
        </p:nvSpPr>
        <p:spPr>
          <a:xfrm>
            <a:off x="440725" y="977919"/>
            <a:ext cx="8282100" cy="28476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s-ES" sz="1400" b="0" i="0" u="none" strike="noStrike" cap="none">
                <a:solidFill>
                  <a:schemeClr val="dk1"/>
                </a:solidFill>
                <a:latin typeface="Century Gothic"/>
                <a:ea typeface="Century Gothic"/>
                <a:cs typeface="Century Gothic"/>
                <a:sym typeface="Century Gothic"/>
              </a:rPr>
              <a:t>La complejidad ciclomática es una medida del software que aporta una valoración cuantitativa de la complejidad lógica de un programa.</a:t>
            </a: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r>
              <a:rPr lang="es-ES" sz="1400" b="0" i="0" u="none" strike="noStrike" cap="none">
                <a:solidFill>
                  <a:schemeClr val="dk1"/>
                </a:solidFill>
                <a:latin typeface="Century Gothic"/>
                <a:ea typeface="Century Gothic"/>
                <a:cs typeface="Century Gothic"/>
                <a:sym typeface="Century Gothic"/>
              </a:rPr>
              <a:t>Dentro del contexto del método de pruebas del camino básico </a:t>
            </a:r>
            <a:r>
              <a:rPr lang="es-ES" sz="1400" b="1" i="0" u="none" strike="noStrike" cap="none">
                <a:solidFill>
                  <a:schemeClr val="dk1"/>
                </a:solidFill>
                <a:latin typeface="Century Gothic"/>
                <a:ea typeface="Century Gothic"/>
                <a:cs typeface="Century Gothic"/>
                <a:sym typeface="Century Gothic"/>
              </a:rPr>
              <a:t>define el número de caminos independientes de un programa.</a:t>
            </a:r>
            <a:endParaRPr sz="1400" b="1"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r>
              <a:rPr lang="es-ES" sz="1400" b="1" i="0" u="none" strike="noStrike" cap="none">
                <a:solidFill>
                  <a:schemeClr val="dk1"/>
                </a:solidFill>
                <a:latin typeface="Century Gothic"/>
                <a:ea typeface="Century Gothic"/>
                <a:cs typeface="Century Gothic"/>
                <a:sym typeface="Century Gothic"/>
              </a:rPr>
              <a:t>Por camino independiente se entiende aquel que introduce un nuevo conjunto de sentencias o una nueva condición.</a:t>
            </a:r>
            <a:r>
              <a:rPr lang="es-ES" sz="1400" b="0" i="0" u="none" strike="noStrike" cap="none">
                <a:solidFill>
                  <a:schemeClr val="dk1"/>
                </a:solidFill>
                <a:latin typeface="Century Gothic"/>
                <a:ea typeface="Century Gothic"/>
                <a:cs typeface="Century Gothic"/>
                <a:sym typeface="Century Gothic"/>
              </a:rPr>
              <a:t> </a:t>
            </a: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1"/>
              </a:buClr>
              <a:buSzPts val="1100"/>
              <a:buFont typeface="Arial"/>
              <a:buNone/>
            </a:pPr>
            <a:r>
              <a:rPr lang="es-ES" sz="1400" b="0" i="0" u="none" strike="noStrike" cap="none">
                <a:solidFill>
                  <a:schemeClr val="dk1"/>
                </a:solidFill>
                <a:latin typeface="Century Gothic"/>
                <a:ea typeface="Century Gothic"/>
                <a:cs typeface="Century Gothic"/>
                <a:sym typeface="Century Gothic"/>
              </a:rPr>
              <a:t>En términos del grafo, por una arista que no haya sido recorrida antes. Nos da una cota o límite superior para el número de casos de prueba.</a:t>
            </a: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0"/>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28</a:t>
            </a:fld>
            <a:endParaRPr sz="1800" b="0" i="0" u="none" strike="noStrike" cap="none">
              <a:solidFill>
                <a:srgbClr val="FFFFFF"/>
              </a:solidFill>
              <a:latin typeface="Century Gothic"/>
              <a:ea typeface="Century Gothic"/>
              <a:cs typeface="Century Gothic"/>
              <a:sym typeface="Century Gothic"/>
            </a:endParaRPr>
          </a:p>
        </p:txBody>
      </p:sp>
      <p:sp>
        <p:nvSpPr>
          <p:cNvPr id="293" name="Google Shape;293;p30"/>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294" name="Google Shape;294;p30"/>
          <p:cNvGrpSpPr/>
          <p:nvPr/>
        </p:nvGrpSpPr>
        <p:grpSpPr>
          <a:xfrm>
            <a:off x="85842" y="469276"/>
            <a:ext cx="8367722" cy="359401"/>
            <a:chOff x="274216" y="780472"/>
            <a:chExt cx="9372448" cy="479201"/>
          </a:xfrm>
        </p:grpSpPr>
        <p:sp>
          <p:nvSpPr>
            <p:cNvPr id="295" name="Google Shape;295;p30"/>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296" name="Google Shape;296;p30"/>
            <p:cNvSpPr/>
            <p:nvPr/>
          </p:nvSpPr>
          <p:spPr>
            <a:xfrm rot="-5400000">
              <a:off x="242266" y="812422"/>
              <a:ext cx="399000" cy="335100"/>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297" name="Google Shape;297;p3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298" name="Google Shape;298;p30"/>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299" name="Google Shape;299;p30"/>
          <p:cNvSpPr txBox="1"/>
          <p:nvPr/>
        </p:nvSpPr>
        <p:spPr>
          <a:xfrm>
            <a:off x="430950" y="999544"/>
            <a:ext cx="8282100" cy="45473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s-ES" sz="1400" b="0" i="0" u="none" strike="noStrike" cap="none" dirty="0">
                <a:solidFill>
                  <a:schemeClr val="dk1"/>
                </a:solidFill>
                <a:latin typeface="Century Gothic"/>
                <a:ea typeface="Century Gothic"/>
                <a:cs typeface="Century Gothic"/>
                <a:sym typeface="Century Gothic"/>
              </a:rPr>
              <a:t>Un camino independiente es cualquier camino del programa que introduce, por lo menos, un nuevo conjunto de sentencias de proceso o una condición, respecto a los caminos existentes.</a:t>
            </a:r>
            <a:endParaRPr sz="1400" b="0"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r>
              <a:rPr lang="es-ES" sz="1400" b="1" i="0" u="none" strike="noStrike" cap="none" dirty="0">
                <a:solidFill>
                  <a:schemeClr val="dk1"/>
                </a:solidFill>
                <a:latin typeface="Century Gothic"/>
                <a:ea typeface="Century Gothic"/>
                <a:cs typeface="Century Gothic"/>
                <a:sym typeface="Century Gothic"/>
              </a:rPr>
              <a:t>En términos del diagrama de flujo, un camino independiente está constituido por lo menos por una arista que no haya sido recorrida anteriormente a la definición del camino.</a:t>
            </a:r>
            <a:endParaRPr sz="1400" b="1"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r>
              <a:rPr lang="es-ES" sz="1400" b="1" i="0" u="none" strike="noStrike" cap="none" dirty="0">
                <a:solidFill>
                  <a:schemeClr val="dk1"/>
                </a:solidFill>
                <a:latin typeface="Century Gothic"/>
                <a:ea typeface="Century Gothic"/>
                <a:cs typeface="Century Gothic"/>
                <a:sym typeface="Century Gothic"/>
              </a:rPr>
              <a:t>No se considera</a:t>
            </a:r>
            <a:r>
              <a:rPr lang="es-ES" sz="1400" b="0" i="0" u="none" strike="noStrike" cap="none" dirty="0">
                <a:solidFill>
                  <a:schemeClr val="dk1"/>
                </a:solidFill>
                <a:latin typeface="Century Gothic"/>
                <a:ea typeface="Century Gothic"/>
                <a:cs typeface="Century Gothic"/>
                <a:sym typeface="Century Gothic"/>
              </a:rPr>
              <a:t> un camino independiente </a:t>
            </a:r>
            <a:r>
              <a:rPr lang="es-ES" sz="1400" b="1" i="0" u="none" strike="noStrike" cap="none" dirty="0">
                <a:solidFill>
                  <a:schemeClr val="dk1"/>
                </a:solidFill>
                <a:latin typeface="Century Gothic"/>
                <a:ea typeface="Century Gothic"/>
                <a:cs typeface="Century Gothic"/>
                <a:sym typeface="Century Gothic"/>
              </a:rPr>
              <a:t>si es una combinación de caminos ya especificados y no recorre ninguna arista nueva.</a:t>
            </a:r>
            <a:endParaRPr sz="1400" b="1"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r>
              <a:rPr lang="es-ES" sz="1400" b="0" i="0" u="none" strike="noStrike" cap="none" dirty="0">
                <a:solidFill>
                  <a:schemeClr val="dk1"/>
                </a:solidFill>
                <a:latin typeface="Century Gothic"/>
                <a:ea typeface="Century Gothic"/>
                <a:cs typeface="Century Gothic"/>
                <a:sym typeface="Century Gothic"/>
              </a:rPr>
              <a:t>En la identificación de los distintos caminos de un programa para probar</a:t>
            </a:r>
            <a:r>
              <a:rPr lang="es-ES" sz="1400" b="1" i="0" u="none" strike="noStrike" cap="none" dirty="0">
                <a:solidFill>
                  <a:schemeClr val="dk1"/>
                </a:solidFill>
                <a:latin typeface="Century Gothic"/>
                <a:ea typeface="Century Gothic"/>
                <a:cs typeface="Century Gothic"/>
                <a:sym typeface="Century Gothic"/>
              </a:rPr>
              <a:t>, se debe tener en cuenta que cada nuevo camino debe tener el mínimo número de sentencias nuevas o condiciones nuevas respecto a los que ya existen.</a:t>
            </a:r>
          </a:p>
          <a:p>
            <a:pPr marL="0" marR="0" lvl="0" indent="0" algn="just" rtl="0">
              <a:lnSpc>
                <a:spcPct val="150000"/>
              </a:lnSpc>
              <a:spcBef>
                <a:spcPts val="0"/>
              </a:spcBef>
              <a:spcAft>
                <a:spcPts val="0"/>
              </a:spcAft>
              <a:buClr>
                <a:srgbClr val="000000"/>
              </a:buClr>
              <a:buSzPts val="1400"/>
              <a:buFont typeface="Arial"/>
              <a:buNone/>
            </a:pPr>
            <a:r>
              <a:rPr lang="es-ES" sz="1400" b="1" i="0" u="none" strike="noStrike" cap="none" dirty="0">
                <a:solidFill>
                  <a:schemeClr val="dk1"/>
                </a:solidFill>
                <a:latin typeface="Century Gothic"/>
                <a:ea typeface="Century Gothic"/>
                <a:cs typeface="Century Gothic"/>
                <a:sym typeface="Century Gothic"/>
              </a:rPr>
              <a:t>Cada camino no puede recorrer la misma arista dos veces (en el caso de </a:t>
            </a:r>
            <a:r>
              <a:rPr lang="es-ES" sz="1400" b="1" i="0" u="none" strike="noStrike" cap="none">
                <a:solidFill>
                  <a:schemeClr val="dk1"/>
                </a:solidFill>
                <a:latin typeface="Century Gothic"/>
                <a:ea typeface="Century Gothic"/>
                <a:cs typeface="Century Gothic"/>
                <a:sym typeface="Century Gothic"/>
              </a:rPr>
              <a:t>los bucles)</a:t>
            </a:r>
            <a:endParaRPr sz="1400" b="1"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1"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100"/>
              <a:buFont typeface="Arial"/>
              <a:buNone/>
            </a:pPr>
            <a:endParaRPr sz="11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1"/>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29</a:t>
            </a:fld>
            <a:endParaRPr sz="1800" b="0" i="0" u="none" strike="noStrike" cap="none">
              <a:solidFill>
                <a:srgbClr val="FFFFFF"/>
              </a:solidFill>
              <a:latin typeface="Century Gothic"/>
              <a:ea typeface="Century Gothic"/>
              <a:cs typeface="Century Gothic"/>
              <a:sym typeface="Century Gothic"/>
            </a:endParaRPr>
          </a:p>
        </p:txBody>
      </p:sp>
      <p:sp>
        <p:nvSpPr>
          <p:cNvPr id="305" name="Google Shape;305;p31"/>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306" name="Google Shape;306;p31"/>
          <p:cNvGrpSpPr/>
          <p:nvPr/>
        </p:nvGrpSpPr>
        <p:grpSpPr>
          <a:xfrm>
            <a:off x="85842" y="469276"/>
            <a:ext cx="8367722" cy="359401"/>
            <a:chOff x="274216" y="780472"/>
            <a:chExt cx="9372448" cy="479201"/>
          </a:xfrm>
        </p:grpSpPr>
        <p:sp>
          <p:nvSpPr>
            <p:cNvPr id="307" name="Google Shape;307;p31"/>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308" name="Google Shape;308;p31"/>
            <p:cNvSpPr/>
            <p:nvPr/>
          </p:nvSpPr>
          <p:spPr>
            <a:xfrm rot="-5400000">
              <a:off x="242266" y="812422"/>
              <a:ext cx="399000" cy="335100"/>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309" name="Google Shape;309;p31"/>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310" name="Google Shape;310;p31"/>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311" name="Google Shape;311;p31"/>
          <p:cNvSpPr txBox="1"/>
          <p:nvPr/>
        </p:nvSpPr>
        <p:spPr>
          <a:xfrm>
            <a:off x="440725" y="985870"/>
            <a:ext cx="8273905" cy="422419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s-ES" sz="1400" b="0" i="0" u="none" strike="noStrike" cap="none" dirty="0">
                <a:solidFill>
                  <a:schemeClr val="dk1"/>
                </a:solidFill>
                <a:latin typeface="Century Gothic"/>
                <a:ea typeface="Century Gothic"/>
                <a:cs typeface="Century Gothic"/>
                <a:sym typeface="Century Gothic"/>
              </a:rPr>
              <a:t>Existen varias formas de calcular la complejidad </a:t>
            </a:r>
            <a:r>
              <a:rPr lang="es-ES" sz="1400" b="0" i="0" u="none" strike="noStrike" cap="none" dirty="0" err="1">
                <a:solidFill>
                  <a:schemeClr val="dk1"/>
                </a:solidFill>
                <a:latin typeface="Century Gothic"/>
                <a:ea typeface="Century Gothic"/>
                <a:cs typeface="Century Gothic"/>
                <a:sym typeface="Century Gothic"/>
              </a:rPr>
              <a:t>ciclomática</a:t>
            </a:r>
            <a:r>
              <a:rPr lang="es-ES" sz="1400" b="0" i="0" u="none" strike="noStrike" cap="none" dirty="0">
                <a:solidFill>
                  <a:schemeClr val="dk1"/>
                </a:solidFill>
                <a:latin typeface="Century Gothic"/>
                <a:ea typeface="Century Gothic"/>
                <a:cs typeface="Century Gothic"/>
                <a:sym typeface="Century Gothic"/>
              </a:rPr>
              <a:t> de un programa a partir de un</a:t>
            </a:r>
            <a:endParaRPr sz="1400" b="0"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r>
              <a:rPr lang="es-ES" sz="1400" b="0" i="0" u="none" strike="noStrike" cap="none" dirty="0">
                <a:solidFill>
                  <a:schemeClr val="dk1"/>
                </a:solidFill>
                <a:latin typeface="Century Gothic"/>
                <a:ea typeface="Century Gothic"/>
                <a:cs typeface="Century Gothic"/>
                <a:sym typeface="Century Gothic"/>
              </a:rPr>
              <a:t>grafo de flujo:</a:t>
            </a:r>
            <a:endParaRPr sz="1400" b="0" i="0" u="none" strike="noStrike" cap="none" dirty="0">
              <a:solidFill>
                <a:schemeClr val="dk1"/>
              </a:solidFill>
              <a:latin typeface="Century Gothic"/>
              <a:ea typeface="Century Gothic"/>
              <a:cs typeface="Century Gothic"/>
              <a:sym typeface="Century Gothic"/>
            </a:endParaRPr>
          </a:p>
          <a:p>
            <a:pPr marL="457200" marR="0" lvl="0" indent="-317500" algn="just" rtl="0">
              <a:lnSpc>
                <a:spcPct val="150000"/>
              </a:lnSpc>
              <a:spcBef>
                <a:spcPts val="0"/>
              </a:spcBef>
              <a:spcAft>
                <a:spcPts val="0"/>
              </a:spcAft>
              <a:buClr>
                <a:schemeClr val="dk1"/>
              </a:buClr>
              <a:buSzPts val="1400"/>
              <a:buFont typeface="Century Gothic"/>
              <a:buChar char="●"/>
            </a:pPr>
            <a:r>
              <a:rPr lang="es-ES" sz="1400" b="1" i="0" u="none" strike="noStrike" cap="none" dirty="0">
                <a:solidFill>
                  <a:schemeClr val="dk1"/>
                </a:solidFill>
                <a:latin typeface="Century Gothic"/>
                <a:ea typeface="Century Gothic"/>
                <a:cs typeface="Century Gothic"/>
                <a:sym typeface="Century Gothic"/>
              </a:rPr>
              <a:t>Según el número de regiones del grafo:</a:t>
            </a:r>
            <a:r>
              <a:rPr lang="es-ES" sz="1400" b="0" i="0" u="none" strike="noStrike" cap="none" dirty="0">
                <a:solidFill>
                  <a:schemeClr val="dk1"/>
                </a:solidFill>
                <a:latin typeface="Century Gothic"/>
                <a:ea typeface="Century Gothic"/>
                <a:cs typeface="Century Gothic"/>
                <a:sym typeface="Century Gothic"/>
              </a:rPr>
              <a:t> El número de regiones del grafo coincide con la complejidad </a:t>
            </a:r>
            <a:r>
              <a:rPr lang="es-ES" sz="1400" b="0" i="0" u="none" strike="noStrike" cap="none" dirty="0" err="1">
                <a:solidFill>
                  <a:schemeClr val="dk1"/>
                </a:solidFill>
                <a:latin typeface="Century Gothic"/>
                <a:ea typeface="Century Gothic"/>
                <a:cs typeface="Century Gothic"/>
                <a:sym typeface="Century Gothic"/>
              </a:rPr>
              <a:t>ciclomática</a:t>
            </a:r>
            <a:r>
              <a:rPr lang="es-ES" sz="1400" b="0" i="0" u="none" strike="noStrike" cap="none" dirty="0">
                <a:solidFill>
                  <a:schemeClr val="dk1"/>
                </a:solidFill>
                <a:latin typeface="Century Gothic"/>
                <a:ea typeface="Century Gothic"/>
                <a:cs typeface="Century Gothic"/>
                <a:sym typeface="Century Gothic"/>
              </a:rPr>
              <a:t>, V(G).</a:t>
            </a:r>
            <a:endParaRPr sz="1400" b="0" i="0" u="none" strike="noStrike" cap="none" dirty="0">
              <a:solidFill>
                <a:schemeClr val="dk1"/>
              </a:solidFill>
              <a:latin typeface="Century Gothic"/>
              <a:ea typeface="Century Gothic"/>
              <a:cs typeface="Century Gothic"/>
              <a:sym typeface="Century Gothic"/>
            </a:endParaRPr>
          </a:p>
          <a:p>
            <a:pPr marL="457200" marR="0" lvl="0" indent="-317500" algn="just" rtl="0">
              <a:lnSpc>
                <a:spcPct val="150000"/>
              </a:lnSpc>
              <a:spcBef>
                <a:spcPts val="0"/>
              </a:spcBef>
              <a:spcAft>
                <a:spcPts val="0"/>
              </a:spcAft>
              <a:buClr>
                <a:schemeClr val="dk1"/>
              </a:buClr>
              <a:buSzPts val="1400"/>
              <a:buFont typeface="Century Gothic"/>
              <a:buChar char="●"/>
            </a:pPr>
            <a:r>
              <a:rPr lang="es-ES" sz="1400" b="0" i="0" u="none" strike="noStrike" cap="none" dirty="0">
                <a:solidFill>
                  <a:schemeClr val="dk1"/>
                </a:solidFill>
                <a:latin typeface="Century Gothic"/>
                <a:ea typeface="Century Gothic"/>
                <a:cs typeface="Century Gothic"/>
                <a:sym typeface="Century Gothic"/>
              </a:rPr>
              <a:t>V(G)=A-N+2</a:t>
            </a:r>
            <a:endParaRPr sz="1400" b="0" i="0" u="none" strike="noStrike" cap="none" dirty="0">
              <a:solidFill>
                <a:schemeClr val="dk1"/>
              </a:solidFill>
              <a:latin typeface="Century Gothic"/>
              <a:ea typeface="Century Gothic"/>
              <a:cs typeface="Century Gothic"/>
              <a:sym typeface="Century Gothic"/>
            </a:endParaRPr>
          </a:p>
          <a:p>
            <a:pPr marL="914400" marR="0" lvl="1" indent="-317500" algn="just" rtl="0">
              <a:lnSpc>
                <a:spcPct val="150000"/>
              </a:lnSpc>
              <a:spcBef>
                <a:spcPts val="0"/>
              </a:spcBef>
              <a:spcAft>
                <a:spcPts val="0"/>
              </a:spcAft>
              <a:buClr>
                <a:schemeClr val="dk1"/>
              </a:buClr>
              <a:buSzPts val="1400"/>
              <a:buFont typeface="Century Gothic"/>
              <a:buChar char="○"/>
            </a:pPr>
            <a:r>
              <a:rPr lang="es-ES" sz="1400" b="0" i="0" u="none" strike="noStrike" cap="none" dirty="0">
                <a:solidFill>
                  <a:schemeClr val="dk1"/>
                </a:solidFill>
                <a:latin typeface="Century Gothic"/>
                <a:ea typeface="Century Gothic"/>
                <a:cs typeface="Century Gothic"/>
                <a:sym typeface="Century Gothic"/>
              </a:rPr>
              <a:t>Donde A es el número de aristas y N es el número de nodos contenidos en el grafo.</a:t>
            </a:r>
            <a:endParaRPr sz="1400" b="0" i="0" u="none" strike="noStrike" cap="none" dirty="0">
              <a:solidFill>
                <a:schemeClr val="dk1"/>
              </a:solidFill>
              <a:latin typeface="Century Gothic"/>
              <a:ea typeface="Century Gothic"/>
              <a:cs typeface="Century Gothic"/>
              <a:sym typeface="Century Gothic"/>
            </a:endParaRPr>
          </a:p>
          <a:p>
            <a:pPr marL="457200" marR="0" lvl="0" indent="-317500" algn="just" rtl="0">
              <a:lnSpc>
                <a:spcPct val="150000"/>
              </a:lnSpc>
              <a:spcBef>
                <a:spcPts val="0"/>
              </a:spcBef>
              <a:spcAft>
                <a:spcPts val="0"/>
              </a:spcAft>
              <a:buClr>
                <a:schemeClr val="dk1"/>
              </a:buClr>
              <a:buSzPts val="1400"/>
              <a:buFont typeface="Century Gothic"/>
              <a:buChar char="●"/>
            </a:pPr>
            <a:r>
              <a:rPr lang="es-ES" sz="1400" b="0" i="0" u="none" strike="noStrike" cap="none" dirty="0">
                <a:solidFill>
                  <a:schemeClr val="dk1"/>
                </a:solidFill>
                <a:latin typeface="Century Gothic"/>
                <a:ea typeface="Century Gothic"/>
                <a:cs typeface="Century Gothic"/>
                <a:sym typeface="Century Gothic"/>
              </a:rPr>
              <a:t>V(G)=P+1</a:t>
            </a:r>
            <a:endParaRPr sz="1400" b="0" i="0" u="none" strike="noStrike" cap="none" dirty="0">
              <a:solidFill>
                <a:schemeClr val="dk1"/>
              </a:solidFill>
              <a:latin typeface="Century Gothic"/>
              <a:ea typeface="Century Gothic"/>
              <a:cs typeface="Century Gothic"/>
              <a:sym typeface="Century Gothic"/>
            </a:endParaRPr>
          </a:p>
          <a:p>
            <a:pPr marL="914400" marR="0" lvl="1" indent="-317500" algn="just" rtl="0">
              <a:lnSpc>
                <a:spcPct val="150000"/>
              </a:lnSpc>
              <a:spcBef>
                <a:spcPts val="0"/>
              </a:spcBef>
              <a:spcAft>
                <a:spcPts val="0"/>
              </a:spcAft>
              <a:buClr>
                <a:schemeClr val="dk1"/>
              </a:buClr>
              <a:buSzPts val="1400"/>
              <a:buFont typeface="Century Gothic"/>
              <a:buChar char="○"/>
            </a:pPr>
            <a:r>
              <a:rPr lang="es-ES" sz="1400" b="0" i="0" u="none" strike="noStrike" cap="none" dirty="0">
                <a:solidFill>
                  <a:schemeClr val="dk1"/>
                </a:solidFill>
                <a:latin typeface="Century Gothic"/>
                <a:ea typeface="Century Gothic"/>
                <a:cs typeface="Century Gothic"/>
                <a:sym typeface="Century Gothic"/>
              </a:rPr>
              <a:t>Donde P es el número de nodos predicados (aquel nodo que presenta más de una arista, es decir, que representa alguna estructura condicional) contenidos en el grafo.</a:t>
            </a:r>
            <a:endParaRPr sz="1400" b="0"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100"/>
              <a:buFont typeface="Arial"/>
              <a:buNone/>
            </a:pPr>
            <a:endParaRPr sz="11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a:t>
            </a:fld>
            <a:endParaRPr sz="1800" b="0" i="0" u="none" strike="noStrike" cap="none">
              <a:solidFill>
                <a:srgbClr val="FFFFFF"/>
              </a:solidFill>
              <a:latin typeface="Century Gothic"/>
              <a:ea typeface="Century Gothic"/>
              <a:cs typeface="Century Gothic"/>
              <a:sym typeface="Century Gothic"/>
            </a:endParaRPr>
          </a:p>
        </p:txBody>
      </p:sp>
      <p:sp>
        <p:nvSpPr>
          <p:cNvPr id="59" name="Google Shape;59;p11"/>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60" name="Google Shape;60;p11"/>
          <p:cNvGrpSpPr/>
          <p:nvPr/>
        </p:nvGrpSpPr>
        <p:grpSpPr>
          <a:xfrm>
            <a:off x="85847" y="469368"/>
            <a:ext cx="8367885" cy="359313"/>
            <a:chOff x="274216" y="780591"/>
            <a:chExt cx="9372448" cy="479082"/>
          </a:xfrm>
        </p:grpSpPr>
        <p:sp>
          <p:nvSpPr>
            <p:cNvPr id="61" name="Google Shape;61;p11"/>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62" name="Google Shape;62;p11"/>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63" name="Google Shape;63;p11"/>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64" name="Google Shape;64;p11"/>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Testing</a:t>
            </a:r>
            <a:endParaRPr sz="1100" b="1" i="0" u="none" strike="noStrike" cap="none">
              <a:solidFill>
                <a:srgbClr val="2E75B5"/>
              </a:solidFill>
              <a:latin typeface="Century Gothic"/>
              <a:ea typeface="Century Gothic"/>
              <a:cs typeface="Century Gothic"/>
              <a:sym typeface="Century Gothic"/>
            </a:endParaRPr>
          </a:p>
        </p:txBody>
      </p:sp>
      <p:sp>
        <p:nvSpPr>
          <p:cNvPr id="65" name="Google Shape;65;p11"/>
          <p:cNvSpPr txBox="1"/>
          <p:nvPr/>
        </p:nvSpPr>
        <p:spPr>
          <a:xfrm>
            <a:off x="440725" y="977933"/>
            <a:ext cx="7992925" cy="1615787"/>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Como ya vimos, uno de los roles que suele haber en un equipo es el </a:t>
            </a:r>
            <a:r>
              <a:rPr lang="es-ES" sz="1100" b="0" i="0" u="none" strike="noStrike" cap="none" dirty="0" err="1">
                <a:solidFill>
                  <a:schemeClr val="dk1"/>
                </a:solidFill>
                <a:latin typeface="Century Gothic"/>
                <a:ea typeface="Century Gothic"/>
                <a:cs typeface="Century Gothic"/>
                <a:sym typeface="Century Gothic"/>
              </a:rPr>
              <a:t>tester</a:t>
            </a:r>
            <a:r>
              <a:rPr lang="es-ES" sz="1100" b="0" i="0" u="none" strike="noStrike" cap="none" dirty="0">
                <a:solidFill>
                  <a:schemeClr val="dk1"/>
                </a:solidFill>
                <a:latin typeface="Century Gothic"/>
                <a:ea typeface="Century Gothic"/>
                <a:cs typeface="Century Gothic"/>
                <a:sym typeface="Century Gothic"/>
              </a:rPr>
              <a:t>, o QA </a:t>
            </a:r>
            <a:r>
              <a:rPr lang="es-ES" sz="1100" b="0" i="0" u="none" strike="noStrike" cap="none" dirty="0" err="1">
                <a:solidFill>
                  <a:schemeClr val="dk1"/>
                </a:solidFill>
                <a:latin typeface="Century Gothic"/>
                <a:ea typeface="Century Gothic"/>
                <a:cs typeface="Century Gothic"/>
                <a:sym typeface="Century Gothic"/>
              </a:rPr>
              <a:t>engineer</a:t>
            </a:r>
            <a:r>
              <a:rPr lang="es-ES" sz="1100" b="0" i="0" u="none" strike="noStrike" cap="none" dirty="0">
                <a:solidFill>
                  <a:schemeClr val="dk1"/>
                </a:solidFill>
                <a:latin typeface="Century Gothic"/>
                <a:ea typeface="Century Gothic"/>
                <a:cs typeface="Century Gothic"/>
                <a:sym typeface="Century Gothic"/>
              </a:rPr>
              <a:t>, quien se encarga de </a:t>
            </a:r>
            <a:r>
              <a:rPr lang="es-ES" sz="1100" b="1" i="1" u="none" strike="noStrike" cap="none" dirty="0">
                <a:solidFill>
                  <a:schemeClr val="dk1"/>
                </a:solidFill>
                <a:latin typeface="Century Gothic"/>
                <a:ea typeface="Century Gothic"/>
                <a:cs typeface="Century Gothic"/>
                <a:sym typeface="Century Gothic"/>
              </a:rPr>
              <a:t>hacer pruebas, testear, verificar y validar que una aplicación software funciona de acuerdo a las especificaciones abordadas.</a:t>
            </a:r>
            <a:endParaRPr sz="1400" b="1" i="1" u="none" strike="noStrike" cap="none" dirty="0">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dirty="0">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Dichos ingenieros emplean estrategias para abordar el software a probar, utilizando métodos de testeo y planificando qué elementos probar, integrar todos los elementos de un sistema…</a:t>
            </a:r>
            <a:endParaRPr sz="1400" b="0" i="0" u="none" strike="noStrike" cap="none" dirty="0">
              <a:solidFill>
                <a:srgbClr val="000000"/>
              </a:solidFill>
              <a:latin typeface="Arial"/>
              <a:ea typeface="Arial"/>
              <a:cs typeface="Arial"/>
              <a:sym typeface="Arial"/>
            </a:endParaRPr>
          </a:p>
        </p:txBody>
      </p:sp>
      <p:pic>
        <p:nvPicPr>
          <p:cNvPr id="66" name="Google Shape;66;p11"/>
          <p:cNvPicPr preferRelativeResize="0"/>
          <p:nvPr/>
        </p:nvPicPr>
        <p:blipFill rotWithShape="1">
          <a:blip r:embed="rId3">
            <a:alphaModFix/>
          </a:blip>
          <a:srcRect/>
          <a:stretch/>
        </p:blipFill>
        <p:spPr>
          <a:xfrm>
            <a:off x="85846" y="2663245"/>
            <a:ext cx="5220072" cy="2226671"/>
          </a:xfrm>
          <a:prstGeom prst="rect">
            <a:avLst/>
          </a:prstGeom>
          <a:noFill/>
          <a:ln>
            <a:noFill/>
          </a:ln>
        </p:spPr>
      </p:pic>
      <p:pic>
        <p:nvPicPr>
          <p:cNvPr id="2" name="Imagen 1">
            <a:extLst>
              <a:ext uri="{FF2B5EF4-FFF2-40B4-BE49-F238E27FC236}">
                <a16:creationId xmlns:a16="http://schemas.microsoft.com/office/drawing/2014/main" id="{297E8247-721B-973F-0FD5-04FAA869E1DB}"/>
              </a:ext>
            </a:extLst>
          </p:cNvPr>
          <p:cNvPicPr>
            <a:picLocks noChangeAspect="1"/>
          </p:cNvPicPr>
          <p:nvPr/>
        </p:nvPicPr>
        <p:blipFill>
          <a:blip r:embed="rId4"/>
          <a:stretch>
            <a:fillRect/>
          </a:stretch>
        </p:blipFill>
        <p:spPr>
          <a:xfrm>
            <a:off x="5305918" y="3923968"/>
            <a:ext cx="3752236" cy="48319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2"/>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30</a:t>
            </a:fld>
            <a:endParaRPr sz="1800" b="0" i="0" u="none" strike="noStrike" cap="none">
              <a:solidFill>
                <a:srgbClr val="FFFFFF"/>
              </a:solidFill>
              <a:latin typeface="Century Gothic"/>
              <a:ea typeface="Century Gothic"/>
              <a:cs typeface="Century Gothic"/>
              <a:sym typeface="Century Gothic"/>
            </a:endParaRPr>
          </a:p>
        </p:txBody>
      </p:sp>
      <p:sp>
        <p:nvSpPr>
          <p:cNvPr id="317" name="Google Shape;317;p32"/>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318" name="Google Shape;318;p32"/>
          <p:cNvGrpSpPr/>
          <p:nvPr/>
        </p:nvGrpSpPr>
        <p:grpSpPr>
          <a:xfrm>
            <a:off x="85842" y="469276"/>
            <a:ext cx="8367722" cy="359401"/>
            <a:chOff x="274216" y="780472"/>
            <a:chExt cx="9372448" cy="479201"/>
          </a:xfrm>
        </p:grpSpPr>
        <p:sp>
          <p:nvSpPr>
            <p:cNvPr id="319" name="Google Shape;319;p32"/>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320" name="Google Shape;320;p32"/>
            <p:cNvSpPr/>
            <p:nvPr/>
          </p:nvSpPr>
          <p:spPr>
            <a:xfrm rot="-5400000">
              <a:off x="242266" y="812422"/>
              <a:ext cx="399000" cy="335100"/>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321" name="Google Shape;321;p32"/>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322" name="Google Shape;322;p32"/>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323" name="Google Shape;323;p32"/>
          <p:cNvSpPr txBox="1"/>
          <p:nvPr/>
        </p:nvSpPr>
        <p:spPr>
          <a:xfrm>
            <a:off x="440725" y="977919"/>
            <a:ext cx="8282100" cy="908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s-ES" sz="1400" b="0" i="0" u="none" strike="noStrike" cap="none">
                <a:solidFill>
                  <a:schemeClr val="dk1"/>
                </a:solidFill>
                <a:latin typeface="Century Gothic"/>
                <a:ea typeface="Century Gothic"/>
                <a:cs typeface="Century Gothic"/>
                <a:sym typeface="Century Gothic"/>
              </a:rPr>
              <a:t>¿Cuáles son los caminos básicos de este grafo?¿Y su complejidad ciclomática?</a:t>
            </a: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p:txBody>
      </p:sp>
      <p:pic>
        <p:nvPicPr>
          <p:cNvPr id="324" name="Google Shape;324;p32"/>
          <p:cNvPicPr preferRelativeResize="0"/>
          <p:nvPr/>
        </p:nvPicPr>
        <p:blipFill rotWithShape="1">
          <a:blip r:embed="rId3">
            <a:alphaModFix/>
          </a:blip>
          <a:srcRect/>
          <a:stretch/>
        </p:blipFill>
        <p:spPr>
          <a:xfrm>
            <a:off x="1776125" y="1366700"/>
            <a:ext cx="4377958" cy="3523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31</a:t>
            </a:fld>
            <a:endParaRPr sz="1800" b="0" i="0" u="none" strike="noStrike" cap="none">
              <a:solidFill>
                <a:srgbClr val="FFFFFF"/>
              </a:solidFill>
              <a:latin typeface="Century Gothic"/>
              <a:ea typeface="Century Gothic"/>
              <a:cs typeface="Century Gothic"/>
              <a:sym typeface="Century Gothic"/>
            </a:endParaRPr>
          </a:p>
        </p:txBody>
      </p:sp>
      <p:sp>
        <p:nvSpPr>
          <p:cNvPr id="330" name="Google Shape;330;p33"/>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331" name="Google Shape;331;p33"/>
          <p:cNvGrpSpPr/>
          <p:nvPr/>
        </p:nvGrpSpPr>
        <p:grpSpPr>
          <a:xfrm>
            <a:off x="85842" y="469276"/>
            <a:ext cx="8367722" cy="359401"/>
            <a:chOff x="274216" y="780472"/>
            <a:chExt cx="9372448" cy="479201"/>
          </a:xfrm>
        </p:grpSpPr>
        <p:sp>
          <p:nvSpPr>
            <p:cNvPr id="332" name="Google Shape;332;p33"/>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333" name="Google Shape;333;p33"/>
            <p:cNvSpPr/>
            <p:nvPr/>
          </p:nvSpPr>
          <p:spPr>
            <a:xfrm rot="-5400000">
              <a:off x="242266" y="812422"/>
              <a:ext cx="399000" cy="335100"/>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334" name="Google Shape;334;p33"/>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335" name="Google Shape;335;p33"/>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336" name="Google Shape;336;p33"/>
          <p:cNvSpPr txBox="1"/>
          <p:nvPr/>
        </p:nvSpPr>
        <p:spPr>
          <a:xfrm>
            <a:off x="440725" y="977919"/>
            <a:ext cx="8282100" cy="127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s-ES" sz="1400" b="0" i="0" u="none" strike="noStrike" cap="none">
                <a:solidFill>
                  <a:schemeClr val="dk1"/>
                </a:solidFill>
                <a:latin typeface="Century Gothic"/>
                <a:ea typeface="Century Gothic"/>
                <a:cs typeface="Century Gothic"/>
                <a:sym typeface="Century Gothic"/>
              </a:rPr>
              <a:t>Diseñar el conjunto de casos de prueba mediante el método de la complejidad ciclomática para el siguiente código:</a:t>
            </a: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p:txBody>
      </p:sp>
      <p:pic>
        <p:nvPicPr>
          <p:cNvPr id="337" name="Google Shape;337;p33"/>
          <p:cNvPicPr preferRelativeResize="0"/>
          <p:nvPr/>
        </p:nvPicPr>
        <p:blipFill rotWithShape="1">
          <a:blip r:embed="rId3">
            <a:alphaModFix/>
          </a:blip>
          <a:srcRect/>
          <a:stretch/>
        </p:blipFill>
        <p:spPr>
          <a:xfrm>
            <a:off x="539400" y="1783976"/>
            <a:ext cx="5448550" cy="30275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4"/>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32</a:t>
            </a:fld>
            <a:endParaRPr sz="1800" b="0" i="0" u="none" strike="noStrike" cap="none">
              <a:solidFill>
                <a:srgbClr val="FFFFFF"/>
              </a:solidFill>
              <a:latin typeface="Century Gothic"/>
              <a:ea typeface="Century Gothic"/>
              <a:cs typeface="Century Gothic"/>
              <a:sym typeface="Century Gothic"/>
            </a:endParaRPr>
          </a:p>
        </p:txBody>
      </p:sp>
      <p:sp>
        <p:nvSpPr>
          <p:cNvPr id="343" name="Google Shape;343;p34"/>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344" name="Google Shape;344;p34"/>
          <p:cNvGrpSpPr/>
          <p:nvPr/>
        </p:nvGrpSpPr>
        <p:grpSpPr>
          <a:xfrm>
            <a:off x="85842" y="469276"/>
            <a:ext cx="8367722" cy="359401"/>
            <a:chOff x="274216" y="780472"/>
            <a:chExt cx="9372448" cy="479201"/>
          </a:xfrm>
        </p:grpSpPr>
        <p:sp>
          <p:nvSpPr>
            <p:cNvPr id="345" name="Google Shape;345;p34"/>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346" name="Google Shape;346;p34"/>
            <p:cNvSpPr/>
            <p:nvPr/>
          </p:nvSpPr>
          <p:spPr>
            <a:xfrm rot="-5400000">
              <a:off x="242266" y="812422"/>
              <a:ext cx="399000" cy="335100"/>
            </a:xfrm>
            <a:prstGeom prst="rtTriangle">
              <a:avLst/>
            </a:prstGeom>
            <a:solidFill>
              <a:srgbClr val="0071AA">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347" name="Google Shape;347;p34"/>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348" name="Google Shape;348;p34"/>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349" name="Google Shape;349;p34"/>
          <p:cNvSpPr txBox="1"/>
          <p:nvPr/>
        </p:nvSpPr>
        <p:spPr>
          <a:xfrm>
            <a:off x="440725" y="977919"/>
            <a:ext cx="8282100" cy="127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s-ES" sz="1400" b="0" i="0" u="none" strike="noStrike" cap="none">
                <a:solidFill>
                  <a:schemeClr val="dk1"/>
                </a:solidFill>
                <a:latin typeface="Century Gothic"/>
                <a:ea typeface="Century Gothic"/>
                <a:cs typeface="Century Gothic"/>
                <a:sym typeface="Century Gothic"/>
              </a:rPr>
              <a:t>Diseñar el conjunto de casos de prueba mediante el método de la complejidad ciclomática para el siguiente código:</a:t>
            </a: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p:txBody>
      </p:sp>
      <p:pic>
        <p:nvPicPr>
          <p:cNvPr id="350" name="Google Shape;350;p34"/>
          <p:cNvPicPr preferRelativeResize="0"/>
          <p:nvPr/>
        </p:nvPicPr>
        <p:blipFill>
          <a:blip r:embed="rId3">
            <a:alphaModFix/>
          </a:blip>
          <a:stretch>
            <a:fillRect/>
          </a:stretch>
        </p:blipFill>
        <p:spPr>
          <a:xfrm>
            <a:off x="596325" y="1938569"/>
            <a:ext cx="3975670" cy="25833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33</a:t>
            </a:fld>
            <a:endParaRPr sz="1800" b="0" i="0" u="none" strike="noStrike" cap="none">
              <a:solidFill>
                <a:srgbClr val="FFFFFF"/>
              </a:solidFill>
              <a:latin typeface="Century Gothic"/>
              <a:ea typeface="Century Gothic"/>
              <a:cs typeface="Century Gothic"/>
              <a:sym typeface="Century Gothic"/>
            </a:endParaRPr>
          </a:p>
        </p:txBody>
      </p:sp>
      <p:sp>
        <p:nvSpPr>
          <p:cNvPr id="356" name="Google Shape;356;p35"/>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357" name="Google Shape;357;p35"/>
          <p:cNvGrpSpPr/>
          <p:nvPr/>
        </p:nvGrpSpPr>
        <p:grpSpPr>
          <a:xfrm>
            <a:off x="85842" y="469276"/>
            <a:ext cx="8367722" cy="359401"/>
            <a:chOff x="274216" y="780472"/>
            <a:chExt cx="9372448" cy="479201"/>
          </a:xfrm>
        </p:grpSpPr>
        <p:sp>
          <p:nvSpPr>
            <p:cNvPr id="358" name="Google Shape;358;p35"/>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359" name="Google Shape;359;p35"/>
            <p:cNvSpPr/>
            <p:nvPr/>
          </p:nvSpPr>
          <p:spPr>
            <a:xfrm rot="-5400000">
              <a:off x="242266" y="812422"/>
              <a:ext cx="399000" cy="335100"/>
            </a:xfrm>
            <a:prstGeom prst="rtTriangle">
              <a:avLst/>
            </a:prstGeom>
            <a:solidFill>
              <a:srgbClr val="0071AA">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360" name="Google Shape;360;p35"/>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361" name="Google Shape;361;p35"/>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362" name="Google Shape;362;p35"/>
          <p:cNvSpPr txBox="1"/>
          <p:nvPr/>
        </p:nvSpPr>
        <p:spPr>
          <a:xfrm>
            <a:off x="440725" y="977919"/>
            <a:ext cx="8282100" cy="127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s-ES" sz="1400" b="0" i="0" u="none" strike="noStrike" cap="none">
                <a:solidFill>
                  <a:schemeClr val="dk1"/>
                </a:solidFill>
                <a:latin typeface="Century Gothic"/>
                <a:ea typeface="Century Gothic"/>
                <a:cs typeface="Century Gothic"/>
                <a:sym typeface="Century Gothic"/>
              </a:rPr>
              <a:t>Diseñar el conjunto de casos de prueba mediante el método de la complejidad ciclomática para el siguiente código:</a:t>
            </a: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p:txBody>
      </p:sp>
      <p:pic>
        <p:nvPicPr>
          <p:cNvPr id="363" name="Google Shape;363;p35"/>
          <p:cNvPicPr preferRelativeResize="0"/>
          <p:nvPr/>
        </p:nvPicPr>
        <p:blipFill>
          <a:blip r:embed="rId3">
            <a:alphaModFix/>
          </a:blip>
          <a:stretch>
            <a:fillRect/>
          </a:stretch>
        </p:blipFill>
        <p:spPr>
          <a:xfrm>
            <a:off x="387725" y="1686576"/>
            <a:ext cx="3886950" cy="312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6"/>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34</a:t>
            </a:fld>
            <a:endParaRPr sz="1800" b="0" i="0" u="none" strike="noStrike" cap="none">
              <a:solidFill>
                <a:srgbClr val="FFFFFF"/>
              </a:solidFill>
              <a:latin typeface="Century Gothic"/>
              <a:ea typeface="Century Gothic"/>
              <a:cs typeface="Century Gothic"/>
              <a:sym typeface="Century Gothic"/>
            </a:endParaRPr>
          </a:p>
        </p:txBody>
      </p:sp>
      <p:sp>
        <p:nvSpPr>
          <p:cNvPr id="369" name="Google Shape;369;p36"/>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370" name="Google Shape;370;p36"/>
          <p:cNvGrpSpPr/>
          <p:nvPr/>
        </p:nvGrpSpPr>
        <p:grpSpPr>
          <a:xfrm>
            <a:off x="85842" y="469276"/>
            <a:ext cx="8367722" cy="359401"/>
            <a:chOff x="274216" y="780472"/>
            <a:chExt cx="9372448" cy="479201"/>
          </a:xfrm>
        </p:grpSpPr>
        <p:sp>
          <p:nvSpPr>
            <p:cNvPr id="371" name="Google Shape;371;p36"/>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372" name="Google Shape;372;p36"/>
            <p:cNvSpPr/>
            <p:nvPr/>
          </p:nvSpPr>
          <p:spPr>
            <a:xfrm rot="-5400000">
              <a:off x="242266" y="812422"/>
              <a:ext cx="399000" cy="335100"/>
            </a:xfrm>
            <a:prstGeom prst="rtTriangle">
              <a:avLst/>
            </a:prstGeom>
            <a:solidFill>
              <a:srgbClr val="0071AA">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373" name="Google Shape;373;p36"/>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374" name="Google Shape;374;p36"/>
          <p:cNvSpPr txBox="1"/>
          <p:nvPr/>
        </p:nvSpPr>
        <p:spPr>
          <a:xfrm>
            <a:off x="560336" y="562650"/>
            <a:ext cx="7944900" cy="254400"/>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Pruebas de caja blanca: Prueba del camino básico</a:t>
            </a:r>
            <a:endParaRPr sz="1400" b="0" i="0" u="none" strike="noStrike" cap="none">
              <a:solidFill>
                <a:srgbClr val="000000"/>
              </a:solidFill>
              <a:latin typeface="Arial"/>
              <a:ea typeface="Arial"/>
              <a:cs typeface="Arial"/>
              <a:sym typeface="Arial"/>
            </a:endParaRPr>
          </a:p>
        </p:txBody>
      </p:sp>
      <p:sp>
        <p:nvSpPr>
          <p:cNvPr id="375" name="Google Shape;375;p36"/>
          <p:cNvSpPr txBox="1"/>
          <p:nvPr/>
        </p:nvSpPr>
        <p:spPr>
          <a:xfrm>
            <a:off x="440725" y="977919"/>
            <a:ext cx="8282100" cy="127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s-ES" sz="1400" b="0" i="0" u="none" strike="noStrike" cap="none">
                <a:solidFill>
                  <a:schemeClr val="dk1"/>
                </a:solidFill>
                <a:latin typeface="Century Gothic"/>
                <a:ea typeface="Century Gothic"/>
                <a:cs typeface="Century Gothic"/>
                <a:sym typeface="Century Gothic"/>
              </a:rPr>
              <a:t>Diseñar el conjunto de casos de prueba mediante el método de la complejidad ciclomática para el siguiente código:</a:t>
            </a: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p:txBody>
      </p:sp>
      <p:pic>
        <p:nvPicPr>
          <p:cNvPr id="376" name="Google Shape;376;p36"/>
          <p:cNvPicPr preferRelativeResize="0"/>
          <p:nvPr/>
        </p:nvPicPr>
        <p:blipFill>
          <a:blip r:embed="rId3">
            <a:alphaModFix/>
          </a:blip>
          <a:stretch>
            <a:fillRect/>
          </a:stretch>
        </p:blipFill>
        <p:spPr>
          <a:xfrm>
            <a:off x="560325" y="1725801"/>
            <a:ext cx="3062725" cy="3164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6"/>
          <p:cNvSpPr txBox="1">
            <a:spLocks noGrp="1"/>
          </p:cNvSpPr>
          <p:nvPr>
            <p:ph type="sldNum" idx="12"/>
          </p:nvPr>
        </p:nvSpPr>
        <p:spPr>
          <a:xfrm>
            <a:off x="0" y="4889916"/>
            <a:ext cx="539400" cy="274200"/>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35</a:t>
            </a:fld>
            <a:endParaRPr sz="1800" b="0" i="0" u="none" strike="noStrike" cap="none">
              <a:solidFill>
                <a:srgbClr val="FFFFFF"/>
              </a:solidFill>
              <a:latin typeface="Century Gothic"/>
              <a:ea typeface="Century Gothic"/>
              <a:cs typeface="Century Gothic"/>
              <a:sym typeface="Century Gothic"/>
            </a:endParaRPr>
          </a:p>
        </p:txBody>
      </p:sp>
      <p:sp>
        <p:nvSpPr>
          <p:cNvPr id="369" name="Google Shape;369;p36"/>
          <p:cNvSpPr txBox="1">
            <a:spLocks noGrp="1"/>
          </p:cNvSpPr>
          <p:nvPr>
            <p:ph type="title"/>
          </p:nvPr>
        </p:nvSpPr>
        <p:spPr>
          <a:xfrm>
            <a:off x="179340" y="114346"/>
            <a:ext cx="7295700" cy="265800"/>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370" name="Google Shape;370;p36"/>
          <p:cNvGrpSpPr/>
          <p:nvPr/>
        </p:nvGrpSpPr>
        <p:grpSpPr>
          <a:xfrm>
            <a:off x="85842" y="469276"/>
            <a:ext cx="8367722" cy="359401"/>
            <a:chOff x="274216" y="780472"/>
            <a:chExt cx="9372448" cy="479201"/>
          </a:xfrm>
        </p:grpSpPr>
        <p:sp>
          <p:nvSpPr>
            <p:cNvPr id="371" name="Google Shape;371;p36"/>
            <p:cNvSpPr/>
            <p:nvPr/>
          </p:nvSpPr>
          <p:spPr>
            <a:xfrm rot="-5400000">
              <a:off x="327258" y="892623"/>
              <a:ext cx="399000" cy="335100"/>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372" name="Google Shape;372;p36"/>
            <p:cNvSpPr/>
            <p:nvPr/>
          </p:nvSpPr>
          <p:spPr>
            <a:xfrm rot="-5400000">
              <a:off x="242266" y="812422"/>
              <a:ext cx="399000" cy="335100"/>
            </a:xfrm>
            <a:prstGeom prst="rtTriangle">
              <a:avLst/>
            </a:prstGeom>
            <a:solidFill>
              <a:srgbClr val="0071AA">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373" name="Google Shape;373;p36"/>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374" name="Google Shape;374;p36"/>
          <p:cNvSpPr txBox="1"/>
          <p:nvPr/>
        </p:nvSpPr>
        <p:spPr>
          <a:xfrm>
            <a:off x="560336" y="562650"/>
            <a:ext cx="7944900"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Caja blanca vs caja negra</a:t>
            </a:r>
            <a:endParaRPr sz="1400" b="0" i="0" u="none" strike="noStrike" cap="none" dirty="0">
              <a:solidFill>
                <a:srgbClr val="000000"/>
              </a:solidFill>
              <a:latin typeface="Arial"/>
              <a:ea typeface="Arial"/>
              <a:cs typeface="Arial"/>
              <a:sym typeface="Arial"/>
            </a:endParaRPr>
          </a:p>
        </p:txBody>
      </p:sp>
      <p:sp>
        <p:nvSpPr>
          <p:cNvPr id="375" name="Google Shape;375;p36"/>
          <p:cNvSpPr txBox="1"/>
          <p:nvPr/>
        </p:nvSpPr>
        <p:spPr>
          <a:xfrm>
            <a:off x="6669024" y="1584589"/>
            <a:ext cx="2239545" cy="270069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100" b="0" i="0" u="none" strike="noStrike" cap="none" dirty="0">
                <a:solidFill>
                  <a:schemeClr val="dk1"/>
                </a:solidFill>
                <a:latin typeface="Century Gothic"/>
                <a:ea typeface="Century Gothic"/>
                <a:cs typeface="Century Gothic"/>
                <a:sym typeface="Century Gothic"/>
              </a:rPr>
              <a:t>Ehmer, </a:t>
            </a:r>
            <a:r>
              <a:rPr lang="en-US" sz="1100" b="0" i="0" u="none" strike="noStrike" cap="none" dirty="0" err="1">
                <a:solidFill>
                  <a:schemeClr val="dk1"/>
                </a:solidFill>
                <a:latin typeface="Century Gothic"/>
                <a:ea typeface="Century Gothic"/>
                <a:cs typeface="Century Gothic"/>
                <a:sym typeface="Century Gothic"/>
              </a:rPr>
              <a:t>Mohd</a:t>
            </a:r>
            <a:r>
              <a:rPr lang="en-US" sz="1100" b="0" i="0" u="none" strike="noStrike" cap="none" dirty="0">
                <a:solidFill>
                  <a:schemeClr val="dk1"/>
                </a:solidFill>
                <a:latin typeface="Century Gothic"/>
                <a:ea typeface="Century Gothic"/>
                <a:cs typeface="Century Gothic"/>
                <a:sym typeface="Century Gothic"/>
              </a:rPr>
              <a:t> &amp; Khan, </a:t>
            </a:r>
            <a:r>
              <a:rPr lang="en-US" sz="1100" b="0" i="0" u="none" strike="noStrike" cap="none" dirty="0" err="1">
                <a:solidFill>
                  <a:schemeClr val="dk1"/>
                </a:solidFill>
                <a:latin typeface="Century Gothic"/>
                <a:ea typeface="Century Gothic"/>
                <a:cs typeface="Century Gothic"/>
                <a:sym typeface="Century Gothic"/>
              </a:rPr>
              <a:t>Farmeena</a:t>
            </a:r>
            <a:r>
              <a:rPr lang="en-US" sz="1100" b="0" i="0" u="none" strike="noStrike" cap="none" dirty="0">
                <a:solidFill>
                  <a:schemeClr val="dk1"/>
                </a:solidFill>
                <a:latin typeface="Century Gothic"/>
                <a:ea typeface="Century Gothic"/>
                <a:cs typeface="Century Gothic"/>
                <a:sym typeface="Century Gothic"/>
              </a:rPr>
              <a:t>. (2012). A Comparative Study of White Box, Black Box and Grey Box Testing Techniques. International Journal of Advanced Computer Science and Applications. 3. 10.14569/IJACSA.2012.030603. </a:t>
            </a:r>
            <a:endParaRPr sz="1100" b="0" i="0" u="none" strike="noStrike" cap="none" dirty="0">
              <a:solidFill>
                <a:schemeClr val="dk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dirty="0">
              <a:solidFill>
                <a:schemeClr val="dk1"/>
              </a:solidFill>
              <a:latin typeface="Century Gothic"/>
              <a:ea typeface="Century Gothic"/>
              <a:cs typeface="Century Gothic"/>
              <a:sym typeface="Century Gothic"/>
            </a:endParaRPr>
          </a:p>
        </p:txBody>
      </p:sp>
      <p:pic>
        <p:nvPicPr>
          <p:cNvPr id="3" name="Imagen 2">
            <a:extLst>
              <a:ext uri="{FF2B5EF4-FFF2-40B4-BE49-F238E27FC236}">
                <a16:creationId xmlns:a16="http://schemas.microsoft.com/office/drawing/2014/main" id="{DE39331F-4CE6-A59E-8081-7C615C060240}"/>
              </a:ext>
            </a:extLst>
          </p:cNvPr>
          <p:cNvPicPr>
            <a:picLocks noChangeAspect="1"/>
          </p:cNvPicPr>
          <p:nvPr/>
        </p:nvPicPr>
        <p:blipFill>
          <a:blip r:embed="rId3"/>
          <a:stretch>
            <a:fillRect/>
          </a:stretch>
        </p:blipFill>
        <p:spPr>
          <a:xfrm>
            <a:off x="235431" y="977919"/>
            <a:ext cx="6433593" cy="3666012"/>
          </a:xfrm>
          <a:prstGeom prst="rect">
            <a:avLst/>
          </a:prstGeom>
        </p:spPr>
      </p:pic>
    </p:spTree>
    <p:extLst>
      <p:ext uri="{BB962C8B-B14F-4D97-AF65-F5344CB8AC3E}">
        <p14:creationId xmlns:p14="http://schemas.microsoft.com/office/powerpoint/2010/main" val="437090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36</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Planificación de pruebas</a:t>
            </a:r>
            <a:endParaRPr sz="1400" b="0" i="0" u="none" strike="noStrike" cap="none">
              <a:solidFill>
                <a:srgbClr val="000000"/>
              </a:solidFill>
              <a:latin typeface="Arial"/>
              <a:ea typeface="Arial"/>
              <a:cs typeface="Arial"/>
              <a:sym typeface="Arial"/>
            </a:endParaRPr>
          </a:p>
        </p:txBody>
      </p:sp>
      <p:sp>
        <p:nvSpPr>
          <p:cNvPr id="428" name="Google Shape;428;p40"/>
          <p:cNvSpPr txBox="1"/>
          <p:nvPr/>
        </p:nvSpPr>
        <p:spPr>
          <a:xfrm>
            <a:off x="440725" y="977933"/>
            <a:ext cx="7992925" cy="2631449"/>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La planificación de las pruebas es un punto importante en la toma de decisiones de un proyecto. Qué tipo de prueba y cuando van a realizarse son preguntas que hay que tener en cuenta desde el principio.</a:t>
            </a:r>
            <a:endParaRPr lang="es-ES" sz="1100" dirty="0">
              <a:solidFill>
                <a:schemeClr val="dk1"/>
              </a:solidFill>
              <a:latin typeface="Century Gothic"/>
              <a:ea typeface="Century Gothic"/>
              <a:cs typeface="Century Gothic"/>
              <a:sym typeface="Century Gothic"/>
            </a:endParaRP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Pruebas unitarias</a:t>
            </a:r>
            <a:r>
              <a:rPr lang="es-ES" sz="1100" dirty="0">
                <a:solidFill>
                  <a:schemeClr val="dk1"/>
                </a:solidFill>
                <a:latin typeface="Century Gothic"/>
                <a:ea typeface="Century Gothic"/>
                <a:cs typeface="Century Gothic"/>
                <a:sym typeface="Century Gothic"/>
              </a:rPr>
              <a:t>: se comienza por las pruebas por separado de cada módulo del software.</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Pruebas de integración</a:t>
            </a:r>
            <a:r>
              <a:rPr lang="es-ES" sz="1100" dirty="0">
                <a:solidFill>
                  <a:schemeClr val="dk1"/>
                </a:solidFill>
                <a:latin typeface="Century Gothic"/>
                <a:ea typeface="Century Gothic"/>
                <a:cs typeface="Century Gothic"/>
                <a:sym typeface="Century Gothic"/>
              </a:rPr>
              <a:t>: a partir del esquema de diseño, los módulos probados se vuelven a probar combinados para probar sus interfaces.</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Prueba de sistema</a:t>
            </a:r>
            <a:r>
              <a:rPr lang="es-ES" sz="1100" dirty="0">
                <a:solidFill>
                  <a:schemeClr val="dk1"/>
                </a:solidFill>
                <a:latin typeface="Century Gothic"/>
                <a:ea typeface="Century Gothic"/>
                <a:cs typeface="Century Gothic"/>
                <a:sym typeface="Century Gothic"/>
              </a:rPr>
              <a:t>: se procede a realizar la prueba de un sistema integrado de hardware y software para comprobar si cumple los requisitos funcionales.</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Prueba de aceptación</a:t>
            </a:r>
            <a:r>
              <a:rPr lang="es-ES" sz="1100" dirty="0">
                <a:solidFill>
                  <a:schemeClr val="dk1"/>
                </a:solidFill>
                <a:latin typeface="Century Gothic"/>
                <a:ea typeface="Century Gothic"/>
                <a:cs typeface="Century Gothic"/>
                <a:sym typeface="Century Gothic"/>
              </a:rPr>
              <a:t>: es la prueba para determinar si se cumplen los requisitos de aceptación marcados por el cliente.</a:t>
            </a: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37</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Planificación de pruebas</a:t>
            </a:r>
            <a:endParaRPr sz="1400" b="0" i="0" u="none" strike="noStrike" cap="none">
              <a:solidFill>
                <a:srgbClr val="000000"/>
              </a:solidFill>
              <a:latin typeface="Arial"/>
              <a:ea typeface="Arial"/>
              <a:cs typeface="Arial"/>
              <a:sym typeface="Arial"/>
            </a:endParaRPr>
          </a:p>
        </p:txBody>
      </p:sp>
      <p:sp>
        <p:nvSpPr>
          <p:cNvPr id="428" name="Google Shape;428;p40"/>
          <p:cNvSpPr txBox="1"/>
          <p:nvPr/>
        </p:nvSpPr>
        <p:spPr>
          <a:xfrm>
            <a:off x="440725" y="977933"/>
            <a:ext cx="4476049" cy="4154943"/>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La planificación de las pruebas es un punto importante en la toma de decisiones de un proyecto. Qué tipo de prueba y cuando van a realizarse son preguntas que hay que tener en cuenta desde el principio.</a:t>
            </a:r>
            <a:endParaRPr lang="es-ES" sz="1100" dirty="0">
              <a:solidFill>
                <a:schemeClr val="dk1"/>
              </a:solidFill>
              <a:latin typeface="Century Gothic"/>
              <a:ea typeface="Century Gothic"/>
              <a:cs typeface="Century Gothic"/>
              <a:sym typeface="Century Gothic"/>
            </a:endParaRP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Pruebas unitarias</a:t>
            </a:r>
            <a:r>
              <a:rPr lang="es-ES" sz="1100" dirty="0">
                <a:solidFill>
                  <a:schemeClr val="dk1"/>
                </a:solidFill>
                <a:latin typeface="Century Gothic"/>
                <a:ea typeface="Century Gothic"/>
                <a:cs typeface="Century Gothic"/>
                <a:sym typeface="Century Gothic"/>
              </a:rPr>
              <a:t>: se comienza por las pruebas por separado de cada módulo del software.</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Pruebas de integración</a:t>
            </a:r>
            <a:r>
              <a:rPr lang="es-ES" sz="1100" dirty="0">
                <a:solidFill>
                  <a:schemeClr val="dk1"/>
                </a:solidFill>
                <a:latin typeface="Century Gothic"/>
                <a:ea typeface="Century Gothic"/>
                <a:cs typeface="Century Gothic"/>
                <a:sym typeface="Century Gothic"/>
              </a:rPr>
              <a:t>: a partir del esquema de diseño, los módulos probados se vuelven a probar combinados para probar sus interfaces.</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Prueba de sistema</a:t>
            </a:r>
            <a:r>
              <a:rPr lang="es-ES" sz="1100" dirty="0">
                <a:solidFill>
                  <a:schemeClr val="dk1"/>
                </a:solidFill>
                <a:latin typeface="Century Gothic"/>
                <a:ea typeface="Century Gothic"/>
                <a:cs typeface="Century Gothic"/>
                <a:sym typeface="Century Gothic"/>
              </a:rPr>
              <a:t>: se procede a realizar la prueba de un sistema integrado de hardware y software para comprobar si cumple los requisitos funcionales.</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Prueba de aceptación</a:t>
            </a:r>
            <a:r>
              <a:rPr lang="es-ES" sz="1100" dirty="0">
                <a:solidFill>
                  <a:schemeClr val="dk1"/>
                </a:solidFill>
                <a:latin typeface="Century Gothic"/>
                <a:ea typeface="Century Gothic"/>
                <a:cs typeface="Century Gothic"/>
                <a:sym typeface="Century Gothic"/>
              </a:rPr>
              <a:t>: es la prueba para determinar si se cumplen los requisitos de aceptación marcados por el cliente.</a:t>
            </a: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dirty="0">
              <a:solidFill>
                <a:schemeClr val="dk1"/>
              </a:solidFill>
              <a:latin typeface="Century Gothic"/>
              <a:ea typeface="Century Gothic"/>
              <a:cs typeface="Century Gothic"/>
              <a:sym typeface="Century Gothic"/>
            </a:endParaRPr>
          </a:p>
        </p:txBody>
      </p:sp>
      <p:pic>
        <p:nvPicPr>
          <p:cNvPr id="2" name="Picture 2" descr="Unit Testing Tutorial – What is, Types &amp; Test Example">
            <a:extLst>
              <a:ext uri="{FF2B5EF4-FFF2-40B4-BE49-F238E27FC236}">
                <a16:creationId xmlns:a16="http://schemas.microsoft.com/office/drawing/2014/main" id="{13AA1D18-12C8-2EF7-F24B-561962C6F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36" y="837098"/>
            <a:ext cx="7609303" cy="405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297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38</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a:t>
            </a:r>
          </a:p>
        </p:txBody>
      </p:sp>
      <p:sp>
        <p:nvSpPr>
          <p:cNvPr id="428" name="Google Shape;428;p40"/>
          <p:cNvSpPr txBox="1"/>
          <p:nvPr/>
        </p:nvSpPr>
        <p:spPr>
          <a:xfrm>
            <a:off x="440725" y="977933"/>
            <a:ext cx="7992925" cy="3647112"/>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Las pruebas unitarias, </a:t>
            </a:r>
            <a:r>
              <a:rPr lang="es-ES" sz="1100" b="1" dirty="0">
                <a:solidFill>
                  <a:schemeClr val="dk1"/>
                </a:solidFill>
                <a:latin typeface="Century Gothic"/>
                <a:ea typeface="Century Gothic"/>
                <a:cs typeface="Century Gothic"/>
                <a:sym typeface="Century Gothic"/>
              </a:rPr>
              <a:t>tienen por objetivo probar el correcto funcionamiento de un módulo de código</a:t>
            </a:r>
            <a:r>
              <a:rPr lang="es-ES" sz="1100" dirty="0">
                <a:solidFill>
                  <a:schemeClr val="dk1"/>
                </a:solidFill>
                <a:latin typeface="Century Gothic"/>
                <a:ea typeface="Century Gothic"/>
                <a:cs typeface="Century Gothic"/>
                <a:sym typeface="Century Gothic"/>
              </a:rPr>
              <a:t>. El fin que se persigue, </a:t>
            </a:r>
            <a:r>
              <a:rPr lang="es-ES" sz="1100" b="1" dirty="0">
                <a:solidFill>
                  <a:schemeClr val="dk1"/>
                </a:solidFill>
                <a:latin typeface="Century Gothic"/>
                <a:ea typeface="Century Gothic"/>
                <a:cs typeface="Century Gothic"/>
                <a:sym typeface="Century Gothic"/>
              </a:rPr>
              <a:t>es que cada módulo funciona correctamente por separado.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Posteriormente, con la prueba de integración, se podrá asegurar el correcto funcionamiento del sistema.</a:t>
            </a:r>
          </a:p>
          <a:p>
            <a:pPr marL="116549" lvl="0" algn="just">
              <a:lnSpc>
                <a:spcPct val="150000"/>
              </a:lnSpc>
              <a:buSzPts val="1100"/>
            </a:pPr>
            <a:r>
              <a:rPr lang="es-ES" sz="1100" b="1" dirty="0">
                <a:solidFill>
                  <a:schemeClr val="dk1"/>
                </a:solidFill>
                <a:latin typeface="Century Gothic"/>
                <a:ea typeface="Century Gothic"/>
                <a:cs typeface="Century Gothic"/>
                <a:sym typeface="Century Gothic"/>
              </a:rPr>
              <a:t>Una unidad es la parte de la aplicación más pequeña que se puede probar. En programación orientada</a:t>
            </a:r>
          </a:p>
          <a:p>
            <a:pPr marL="116549" lvl="0" algn="just">
              <a:lnSpc>
                <a:spcPct val="150000"/>
              </a:lnSpc>
              <a:buSzPts val="1100"/>
            </a:pPr>
            <a:r>
              <a:rPr lang="es-ES" sz="1100" b="1" dirty="0">
                <a:solidFill>
                  <a:schemeClr val="dk1"/>
                </a:solidFill>
                <a:latin typeface="Century Gothic"/>
                <a:ea typeface="Century Gothic"/>
                <a:cs typeface="Century Gothic"/>
                <a:sym typeface="Century Gothic"/>
              </a:rPr>
              <a:t>a objetos, una unidad es normalmente un método.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Con las pruebas unitarias se </a:t>
            </a:r>
            <a:r>
              <a:rPr lang="es-ES" sz="1100" b="1" dirty="0">
                <a:solidFill>
                  <a:schemeClr val="dk1"/>
                </a:solidFill>
                <a:latin typeface="Century Gothic"/>
                <a:ea typeface="Century Gothic"/>
                <a:cs typeface="Century Gothic"/>
                <a:sym typeface="Century Gothic"/>
              </a:rPr>
              <a:t>debe probar todas las funciones o métodos no triviales de forma que cada caso de prueba sea independiente del resto.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En el diseño de los casos de pruebas unitarias, habrá que tener en cuenta los siguientes requisitos:</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Automatizable</a:t>
            </a:r>
            <a:r>
              <a:rPr lang="es-ES" sz="1100" dirty="0">
                <a:solidFill>
                  <a:schemeClr val="dk1"/>
                </a:solidFill>
                <a:latin typeface="Century Gothic"/>
                <a:ea typeface="Century Gothic"/>
                <a:cs typeface="Century Gothic"/>
                <a:sym typeface="Century Gothic"/>
              </a:rPr>
              <a:t>: no debería requerirse una intervención manual.</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Completas</a:t>
            </a:r>
            <a:r>
              <a:rPr lang="es-ES" sz="1100" dirty="0">
                <a:solidFill>
                  <a:schemeClr val="dk1"/>
                </a:solidFill>
                <a:latin typeface="Century Gothic"/>
                <a:ea typeface="Century Gothic"/>
                <a:cs typeface="Century Gothic"/>
                <a:sym typeface="Century Gothic"/>
              </a:rPr>
              <a:t>: deben cubrir la mayor cantidad de código.</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Repetibles</a:t>
            </a:r>
            <a:r>
              <a:rPr lang="es-ES" sz="1100" dirty="0">
                <a:solidFill>
                  <a:schemeClr val="dk1"/>
                </a:solidFill>
                <a:latin typeface="Century Gothic"/>
                <a:ea typeface="Century Gothic"/>
                <a:cs typeface="Century Gothic"/>
                <a:sym typeface="Century Gothic"/>
              </a:rPr>
              <a:t> o Reutilizables: no se deben crear pruebas que sólo puedan ser ejecutadas una sola vez.</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Independientes</a:t>
            </a:r>
            <a:r>
              <a:rPr lang="es-ES" sz="1100" dirty="0">
                <a:solidFill>
                  <a:schemeClr val="dk1"/>
                </a:solidFill>
                <a:latin typeface="Century Gothic"/>
                <a:ea typeface="Century Gothic"/>
                <a:cs typeface="Century Gothic"/>
                <a:sym typeface="Century Gothic"/>
              </a:rPr>
              <a:t>: la ejecución de una prueba no debe afectar a la ejecución de otra.</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Profesionales</a:t>
            </a:r>
            <a:r>
              <a:rPr lang="es-ES" sz="1100" dirty="0">
                <a:solidFill>
                  <a:schemeClr val="dk1"/>
                </a:solidFill>
                <a:latin typeface="Century Gothic"/>
                <a:ea typeface="Century Gothic"/>
                <a:cs typeface="Century Gothic"/>
                <a:sym typeface="Century Gothic"/>
              </a:rPr>
              <a:t>: las pruebas deben ser consideradas igual que el código, con la misma profesionalidad, documentación, etc.</a:t>
            </a:r>
          </a:p>
        </p:txBody>
      </p:sp>
    </p:spTree>
    <p:extLst>
      <p:ext uri="{BB962C8B-B14F-4D97-AF65-F5344CB8AC3E}">
        <p14:creationId xmlns:p14="http://schemas.microsoft.com/office/powerpoint/2010/main" val="2673953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39</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a:t>
            </a:r>
          </a:p>
        </p:txBody>
      </p:sp>
      <p:sp>
        <p:nvSpPr>
          <p:cNvPr id="428" name="Google Shape;428;p40"/>
          <p:cNvSpPr txBox="1"/>
          <p:nvPr/>
        </p:nvSpPr>
        <p:spPr>
          <a:xfrm>
            <a:off x="440725" y="977933"/>
            <a:ext cx="7992925" cy="3393196"/>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Las pruebas individuales nos proporcionan cinco ventajas básicas:</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1) </a:t>
            </a:r>
            <a:r>
              <a:rPr lang="es-ES" sz="1100" b="1" dirty="0">
                <a:solidFill>
                  <a:schemeClr val="dk1"/>
                </a:solidFill>
                <a:latin typeface="Century Gothic"/>
                <a:ea typeface="Century Gothic"/>
                <a:cs typeface="Century Gothic"/>
                <a:sym typeface="Century Gothic"/>
              </a:rPr>
              <a:t>Fomentan el cambio</a:t>
            </a:r>
            <a:r>
              <a:rPr lang="es-ES" sz="1100" dirty="0">
                <a:solidFill>
                  <a:schemeClr val="dk1"/>
                </a:solidFill>
                <a:latin typeface="Century Gothic"/>
                <a:ea typeface="Century Gothic"/>
                <a:cs typeface="Century Gothic"/>
                <a:sym typeface="Century Gothic"/>
              </a:rPr>
              <a:t>: Las pruebas unitarias facilitan que el programador cambie el código para mejorar su estructura, puesto que permiten hacer pruebas sobre los cambios y así asegurarse de que los nuevos cambios no han introducido errores.</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2) </a:t>
            </a:r>
            <a:r>
              <a:rPr lang="es-ES" sz="1100" b="1" dirty="0">
                <a:solidFill>
                  <a:schemeClr val="dk1"/>
                </a:solidFill>
                <a:latin typeface="Century Gothic"/>
                <a:ea typeface="Century Gothic"/>
                <a:cs typeface="Century Gothic"/>
                <a:sym typeface="Century Gothic"/>
              </a:rPr>
              <a:t>Simplifica la integración: </a:t>
            </a:r>
            <a:r>
              <a:rPr lang="es-ES" sz="1100" dirty="0">
                <a:solidFill>
                  <a:schemeClr val="dk1"/>
                </a:solidFill>
                <a:latin typeface="Century Gothic"/>
                <a:ea typeface="Century Gothic"/>
                <a:cs typeface="Century Gothic"/>
                <a:sym typeface="Century Gothic"/>
              </a:rPr>
              <a:t>Puesto que permiten llegar a la fase de integración con un grado alto de seguridad de que el código está funcionando correctamente.</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3) </a:t>
            </a:r>
            <a:r>
              <a:rPr lang="es-ES" sz="1100" b="1" dirty="0">
                <a:solidFill>
                  <a:schemeClr val="dk1"/>
                </a:solidFill>
                <a:latin typeface="Century Gothic"/>
                <a:ea typeface="Century Gothic"/>
                <a:cs typeface="Century Gothic"/>
                <a:sym typeface="Century Gothic"/>
              </a:rPr>
              <a:t>Documenta el código</a:t>
            </a:r>
            <a:r>
              <a:rPr lang="es-ES" sz="1100" dirty="0">
                <a:solidFill>
                  <a:schemeClr val="dk1"/>
                </a:solidFill>
                <a:latin typeface="Century Gothic"/>
                <a:ea typeface="Century Gothic"/>
                <a:cs typeface="Century Gothic"/>
                <a:sym typeface="Century Gothic"/>
              </a:rPr>
              <a:t>: Las propias pruebas son documentación del código puesto que ahí se puede ver cómo utilizarlo.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4) </a:t>
            </a:r>
            <a:r>
              <a:rPr lang="es-ES" sz="1100" b="1" dirty="0">
                <a:solidFill>
                  <a:schemeClr val="dk1"/>
                </a:solidFill>
                <a:latin typeface="Century Gothic"/>
                <a:ea typeface="Century Gothic"/>
                <a:cs typeface="Century Gothic"/>
                <a:sym typeface="Century Gothic"/>
              </a:rPr>
              <a:t>Separación de la interfaz y la implementación</a:t>
            </a:r>
            <a:r>
              <a:rPr lang="es-ES" sz="1100" dirty="0">
                <a:solidFill>
                  <a:schemeClr val="dk1"/>
                </a:solidFill>
                <a:latin typeface="Century Gothic"/>
                <a:ea typeface="Century Gothic"/>
                <a:cs typeface="Century Gothic"/>
                <a:sym typeface="Century Gothic"/>
              </a:rPr>
              <a:t>: Dado que la única interacción entre los casos de prueba y las unidades bajo prueba son las interfaces de estas últimas, se puede cambiar cualquiera de los dos sin afectar al otro.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5) </a:t>
            </a:r>
            <a:r>
              <a:rPr lang="es-ES" sz="1100" b="1" dirty="0">
                <a:solidFill>
                  <a:schemeClr val="dk1"/>
                </a:solidFill>
                <a:latin typeface="Century Gothic"/>
                <a:ea typeface="Century Gothic"/>
                <a:cs typeface="Century Gothic"/>
                <a:sym typeface="Century Gothic"/>
              </a:rPr>
              <a:t>Los errores están más acotados</a:t>
            </a:r>
            <a:r>
              <a:rPr lang="es-ES" sz="1100" dirty="0">
                <a:solidFill>
                  <a:schemeClr val="dk1"/>
                </a:solidFill>
                <a:latin typeface="Century Gothic"/>
                <a:ea typeface="Century Gothic"/>
                <a:cs typeface="Century Gothic"/>
                <a:sym typeface="Century Gothic"/>
              </a:rPr>
              <a:t> y son más fáciles de localizar: dado que tenemos pruebas unitarias que pueden desenmascararlos</a:t>
            </a:r>
          </a:p>
        </p:txBody>
      </p:sp>
    </p:spTree>
    <p:extLst>
      <p:ext uri="{BB962C8B-B14F-4D97-AF65-F5344CB8AC3E}">
        <p14:creationId xmlns:p14="http://schemas.microsoft.com/office/powerpoint/2010/main" val="3564960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a:t>
            </a:fld>
            <a:endParaRPr sz="1800" b="0" i="0" u="none" strike="noStrike" cap="none">
              <a:solidFill>
                <a:srgbClr val="FFFFFF"/>
              </a:solidFill>
              <a:latin typeface="Century Gothic"/>
              <a:ea typeface="Century Gothic"/>
              <a:cs typeface="Century Gothic"/>
              <a:sym typeface="Century Gothic"/>
            </a:endParaRPr>
          </a:p>
        </p:txBody>
      </p:sp>
      <p:sp>
        <p:nvSpPr>
          <p:cNvPr id="72" name="Google Shape;72;p12"/>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73" name="Google Shape;73;p12"/>
          <p:cNvGrpSpPr/>
          <p:nvPr/>
        </p:nvGrpSpPr>
        <p:grpSpPr>
          <a:xfrm>
            <a:off x="85847" y="469368"/>
            <a:ext cx="8367885" cy="359313"/>
            <a:chOff x="274216" y="780591"/>
            <a:chExt cx="9372448" cy="479082"/>
          </a:xfrm>
        </p:grpSpPr>
        <p:sp>
          <p:nvSpPr>
            <p:cNvPr id="74" name="Google Shape;74;p12"/>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75" name="Google Shape;75;p12"/>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76" name="Google Shape;76;p12"/>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77" name="Google Shape;77;p12"/>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Testing</a:t>
            </a:r>
            <a:endParaRPr sz="1100" b="1" i="0" u="none" strike="noStrike" cap="none">
              <a:solidFill>
                <a:srgbClr val="2E75B5"/>
              </a:solidFill>
              <a:latin typeface="Century Gothic"/>
              <a:ea typeface="Century Gothic"/>
              <a:cs typeface="Century Gothic"/>
              <a:sym typeface="Century Gothic"/>
            </a:endParaRPr>
          </a:p>
        </p:txBody>
      </p:sp>
      <p:pic>
        <p:nvPicPr>
          <p:cNvPr id="1026" name="Picture 2" descr="Imagen de publicación">
            <a:extLst>
              <a:ext uri="{FF2B5EF4-FFF2-40B4-BE49-F238E27FC236}">
                <a16:creationId xmlns:a16="http://schemas.microsoft.com/office/drawing/2014/main" id="{2209A81E-753B-E625-5A39-8B947997B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166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40</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de integración</a:t>
            </a:r>
            <a:endParaRPr sz="1400" b="0" i="0" u="none" strike="noStrike" cap="none" dirty="0">
              <a:solidFill>
                <a:srgbClr val="000000"/>
              </a:solidFill>
              <a:latin typeface="Arial"/>
              <a:ea typeface="Arial"/>
              <a:cs typeface="Arial"/>
              <a:sym typeface="Arial"/>
            </a:endParaRPr>
          </a:p>
        </p:txBody>
      </p:sp>
      <p:sp>
        <p:nvSpPr>
          <p:cNvPr id="428" name="Google Shape;428;p40"/>
          <p:cNvSpPr txBox="1"/>
          <p:nvPr/>
        </p:nvSpPr>
        <p:spPr>
          <a:xfrm>
            <a:off x="440725" y="977933"/>
            <a:ext cx="7992925" cy="2885365"/>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Las pruebas de integración están totalmente ligadas a la forma prevista de integrar los distintos componentes del software hasta contar con el producto global que debe entregarse. Así, las pruebas de integración implican una progresión ordenada de pruebas que parten desde los componentes (módulos) y que culmina en el sistema completo. </a:t>
            </a:r>
            <a:r>
              <a:rPr lang="es-ES" sz="1100" b="1" dirty="0">
                <a:solidFill>
                  <a:schemeClr val="dk1"/>
                </a:solidFill>
                <a:latin typeface="Century Gothic"/>
                <a:ea typeface="Century Gothic"/>
                <a:cs typeface="Century Gothic"/>
                <a:sym typeface="Century Gothic"/>
              </a:rPr>
              <a:t>Su objetivo fundamental es la prueba de las interfaces (flujo de datos) entre componentes o módulos.</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Las pruebas de integración podemos clasificarlas como:</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Integración incremental</a:t>
            </a:r>
            <a:r>
              <a:rPr lang="es-ES" sz="1100" dirty="0">
                <a:solidFill>
                  <a:schemeClr val="dk1"/>
                </a:solidFill>
                <a:latin typeface="Century Gothic"/>
                <a:ea typeface="Century Gothic"/>
                <a:cs typeface="Century Gothic"/>
                <a:sym typeface="Century Gothic"/>
              </a:rPr>
              <a:t>. Se combina el siguiente módulo que se debe probar con el conjunto de módulos que ya han sido probados. Puede ser ascendente (se comienza por los módulos hoja ) o descendente (comienza por el módulo raíz)</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Integración no incremental</a:t>
            </a:r>
            <a:r>
              <a:rPr lang="es-ES" sz="1100" dirty="0">
                <a:solidFill>
                  <a:schemeClr val="dk1"/>
                </a:solidFill>
                <a:latin typeface="Century Gothic"/>
                <a:ea typeface="Century Gothic"/>
                <a:cs typeface="Century Gothic"/>
                <a:sym typeface="Century Gothic"/>
              </a:rPr>
              <a:t>. Se prueba cada módulo por separado y luego se integran todos de una vez y se prueba el programa completo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Habitualmente las pruebas de unidad y de integración se solapan y mezclan en el tiempo</a:t>
            </a:r>
          </a:p>
        </p:txBody>
      </p:sp>
    </p:spTree>
    <p:extLst>
      <p:ext uri="{BB962C8B-B14F-4D97-AF65-F5344CB8AC3E}">
        <p14:creationId xmlns:p14="http://schemas.microsoft.com/office/powerpoint/2010/main" val="2936884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41</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de sistema</a:t>
            </a:r>
            <a:endParaRPr sz="1400" b="0" i="0" u="none" strike="noStrike" cap="none" dirty="0">
              <a:solidFill>
                <a:srgbClr val="000000"/>
              </a:solidFill>
              <a:latin typeface="Arial"/>
              <a:ea typeface="Arial"/>
              <a:cs typeface="Arial"/>
              <a:sym typeface="Arial"/>
            </a:endParaRPr>
          </a:p>
        </p:txBody>
      </p:sp>
      <p:sp>
        <p:nvSpPr>
          <p:cNvPr id="428" name="Google Shape;428;p40"/>
          <p:cNvSpPr txBox="1"/>
          <p:nvPr/>
        </p:nvSpPr>
        <p:spPr>
          <a:xfrm>
            <a:off x="440725" y="977933"/>
            <a:ext cx="7992925" cy="1869702"/>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b="1" dirty="0">
                <a:solidFill>
                  <a:schemeClr val="dk1"/>
                </a:solidFill>
                <a:latin typeface="Century Gothic"/>
                <a:ea typeface="Century Gothic"/>
                <a:cs typeface="Century Gothic"/>
                <a:sym typeface="Century Gothic"/>
              </a:rPr>
              <a:t>La prueba de sistema es el proceso de prueba de un sistema</a:t>
            </a:r>
            <a:r>
              <a:rPr lang="es-ES" sz="1100" dirty="0">
                <a:solidFill>
                  <a:schemeClr val="dk1"/>
                </a:solidFill>
                <a:latin typeface="Century Gothic"/>
                <a:ea typeface="Century Gothic"/>
                <a:cs typeface="Century Gothic"/>
                <a:sym typeface="Century Gothic"/>
              </a:rPr>
              <a:t> integrado de hardware y software para comprobar si cumple los requisitos especificados, es decir:</a:t>
            </a:r>
          </a:p>
          <a:p>
            <a:pPr marL="287999" lvl="0" indent="-171450" algn="just">
              <a:lnSpc>
                <a:spcPct val="150000"/>
              </a:lnSpc>
              <a:buSzPts val="1100"/>
              <a:buFont typeface="Arial" panose="020B0604020202020204" pitchFamily="34" charset="0"/>
              <a:buChar char="•"/>
            </a:pPr>
            <a:r>
              <a:rPr lang="es-ES" sz="1100" dirty="0">
                <a:solidFill>
                  <a:schemeClr val="dk1"/>
                </a:solidFill>
                <a:latin typeface="Century Gothic"/>
                <a:ea typeface="Century Gothic"/>
                <a:cs typeface="Century Gothic"/>
                <a:sym typeface="Century Gothic"/>
              </a:rPr>
              <a:t>Se cumplen todos los requisitos funcionales establecidos.</a:t>
            </a:r>
          </a:p>
          <a:p>
            <a:pPr marL="287999" lvl="0" indent="-171450" algn="just">
              <a:lnSpc>
                <a:spcPct val="150000"/>
              </a:lnSpc>
              <a:buSzPts val="1100"/>
              <a:buFont typeface="Arial" panose="020B0604020202020204" pitchFamily="34" charset="0"/>
              <a:buChar char="•"/>
            </a:pPr>
            <a:r>
              <a:rPr lang="es-ES" sz="1100" dirty="0">
                <a:solidFill>
                  <a:schemeClr val="dk1"/>
                </a:solidFill>
                <a:latin typeface="Century Gothic"/>
                <a:ea typeface="Century Gothic"/>
                <a:cs typeface="Century Gothic"/>
                <a:sym typeface="Century Gothic"/>
              </a:rPr>
              <a:t>El funcionamiento y rendimiento de las interfaces hardware, software y de usuario</a:t>
            </a:r>
          </a:p>
          <a:p>
            <a:pPr marL="287999" lvl="0" indent="-171450" algn="just">
              <a:lnSpc>
                <a:spcPct val="150000"/>
              </a:lnSpc>
              <a:buSzPts val="1100"/>
              <a:buFont typeface="Arial" panose="020B0604020202020204" pitchFamily="34" charset="0"/>
              <a:buChar char="•"/>
            </a:pPr>
            <a:r>
              <a:rPr lang="es-ES" sz="1100" dirty="0">
                <a:solidFill>
                  <a:schemeClr val="dk1"/>
                </a:solidFill>
                <a:latin typeface="Century Gothic"/>
                <a:ea typeface="Century Gothic"/>
                <a:cs typeface="Century Gothic"/>
                <a:sym typeface="Century Gothic"/>
              </a:rPr>
              <a:t>La adecuación de las documentación de usuario</a:t>
            </a:r>
          </a:p>
          <a:p>
            <a:pPr marL="287999" lvl="0" indent="-171450" algn="just">
              <a:lnSpc>
                <a:spcPct val="150000"/>
              </a:lnSpc>
              <a:buSzPts val="1100"/>
              <a:buFont typeface="Arial" panose="020B0604020202020204" pitchFamily="34" charset="0"/>
              <a:buChar char="•"/>
            </a:pPr>
            <a:r>
              <a:rPr lang="es-ES" sz="1100" dirty="0">
                <a:solidFill>
                  <a:schemeClr val="dk1"/>
                </a:solidFill>
                <a:latin typeface="Century Gothic"/>
                <a:ea typeface="Century Gothic"/>
                <a:cs typeface="Century Gothic"/>
                <a:sym typeface="Century Gothic"/>
              </a:rPr>
              <a:t>El rendimiento y respuesta en condiciones límite y de sobrecarga.</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Para la generación de casos de prueba de sistema se utilizan técnicas de caja negra.</a:t>
            </a:r>
          </a:p>
        </p:txBody>
      </p:sp>
    </p:spTree>
    <p:extLst>
      <p:ext uri="{BB962C8B-B14F-4D97-AF65-F5344CB8AC3E}">
        <p14:creationId xmlns:p14="http://schemas.microsoft.com/office/powerpoint/2010/main" val="3627395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42</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de aceptación</a:t>
            </a:r>
            <a:endParaRPr sz="1400" b="0" i="0" u="none" strike="noStrike" cap="none" dirty="0">
              <a:solidFill>
                <a:srgbClr val="000000"/>
              </a:solidFill>
              <a:latin typeface="Arial"/>
              <a:ea typeface="Arial"/>
              <a:cs typeface="Arial"/>
              <a:sym typeface="Arial"/>
            </a:endParaRPr>
          </a:p>
        </p:txBody>
      </p:sp>
      <p:sp>
        <p:nvSpPr>
          <p:cNvPr id="428" name="Google Shape;428;p40"/>
          <p:cNvSpPr txBox="1"/>
          <p:nvPr/>
        </p:nvSpPr>
        <p:spPr>
          <a:xfrm>
            <a:off x="440725" y="977933"/>
            <a:ext cx="7992925" cy="2123618"/>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El objetivo que se pretende conseguir con estas pruebas es comprobar si el producto está listo para ser implantado para el uso operativo en el entorno del usuario.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Las características principales de esta prueba son:</a:t>
            </a:r>
          </a:p>
          <a:p>
            <a:pPr marL="287999" lvl="0" indent="-171450" algn="just">
              <a:lnSpc>
                <a:spcPct val="150000"/>
              </a:lnSpc>
              <a:buSzPts val="1100"/>
              <a:buFont typeface="Arial" panose="020B0604020202020204" pitchFamily="34" charset="0"/>
              <a:buChar char="•"/>
            </a:pPr>
            <a:r>
              <a:rPr lang="es-ES" sz="1100" b="1" dirty="0">
                <a:solidFill>
                  <a:schemeClr val="dk1"/>
                </a:solidFill>
                <a:latin typeface="Century Gothic"/>
                <a:ea typeface="Century Gothic"/>
                <a:cs typeface="Century Gothic"/>
                <a:sym typeface="Century Gothic"/>
              </a:rPr>
              <a:t>Participación del usuario</a:t>
            </a:r>
            <a:r>
              <a:rPr lang="es-ES" sz="1100" dirty="0">
                <a:solidFill>
                  <a:schemeClr val="dk1"/>
                </a:solidFill>
                <a:latin typeface="Century Gothic"/>
                <a:ea typeface="Century Gothic"/>
                <a:cs typeface="Century Gothic"/>
                <a:sym typeface="Century Gothic"/>
              </a:rPr>
              <a:t>: El usuario debe ser el que realice las pruebas, ayudado por personas del equipo de pruebas, siendo deseable, que sea él mismo quien aporte los casos de prueba.</a:t>
            </a:r>
          </a:p>
          <a:p>
            <a:pPr marL="287999" lvl="0" indent="-171450" algn="just">
              <a:lnSpc>
                <a:spcPct val="150000"/>
              </a:lnSpc>
              <a:buSzPts val="1100"/>
              <a:buFont typeface="Arial" panose="020B0604020202020204" pitchFamily="34" charset="0"/>
              <a:buChar char="•"/>
            </a:pPr>
            <a:r>
              <a:rPr lang="es-ES" sz="1100" dirty="0">
                <a:solidFill>
                  <a:schemeClr val="dk1"/>
                </a:solidFill>
                <a:latin typeface="Century Gothic"/>
                <a:ea typeface="Century Gothic"/>
                <a:cs typeface="Century Gothic"/>
                <a:sym typeface="Century Gothic"/>
              </a:rPr>
              <a:t>Está enfocada </a:t>
            </a:r>
            <a:r>
              <a:rPr lang="es-ES" sz="1100" b="1" dirty="0">
                <a:solidFill>
                  <a:schemeClr val="dk1"/>
                </a:solidFill>
                <a:latin typeface="Century Gothic"/>
                <a:ea typeface="Century Gothic"/>
                <a:cs typeface="Century Gothic"/>
                <a:sym typeface="Century Gothic"/>
              </a:rPr>
              <a:t>a probar los requisitos del usuario especificados</a:t>
            </a:r>
            <a:r>
              <a:rPr lang="es-ES" sz="1100" dirty="0">
                <a:solidFill>
                  <a:schemeClr val="dk1"/>
                </a:solidFill>
                <a:latin typeface="Century Gothic"/>
                <a:ea typeface="Century Gothic"/>
                <a:cs typeface="Century Gothic"/>
                <a:sym typeface="Century Gothic"/>
              </a:rPr>
              <a:t>, adoptados en forma de criterios de aceptación, que deben ser preferentemente objetivos y medibles. Estos criterios se fijan simultáneamente a los requisitos del sistema, al inicio del ciclo de desarrollo.</a:t>
            </a:r>
          </a:p>
        </p:txBody>
      </p:sp>
    </p:spTree>
    <p:extLst>
      <p:ext uri="{BB962C8B-B14F-4D97-AF65-F5344CB8AC3E}">
        <p14:creationId xmlns:p14="http://schemas.microsoft.com/office/powerpoint/2010/main" val="3884126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43</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440725" y="977933"/>
            <a:ext cx="7992925" cy="2885365"/>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Como ya hemos visto, y de forma resumida, hacer test unitarios consiste en probar partes individuales de un software y comprobar su funcionamiento.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De forma general, </a:t>
            </a:r>
            <a:r>
              <a:rPr lang="es-ES" sz="1100" b="1" i="1" dirty="0">
                <a:solidFill>
                  <a:schemeClr val="dk1"/>
                </a:solidFill>
                <a:latin typeface="Century Gothic"/>
                <a:ea typeface="Century Gothic"/>
                <a:cs typeface="Century Gothic"/>
                <a:sym typeface="Century Gothic"/>
              </a:rPr>
              <a:t>estos casos de prueba serán lanzados como funciones que evaluarán la ejecución de la unidad a testear y determinarán si la salida del mismo es la esperada o no.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En los diversos lenguajes hay herramientas que permiten la automatización de los test unitarios, en C# hay varios: </a:t>
            </a:r>
            <a:r>
              <a:rPr lang="es-ES" sz="1100" dirty="0" err="1">
                <a:solidFill>
                  <a:schemeClr val="dk1"/>
                </a:solidFill>
                <a:latin typeface="Century Gothic"/>
                <a:ea typeface="Century Gothic"/>
                <a:cs typeface="Century Gothic"/>
                <a:sym typeface="Century Gothic"/>
              </a:rPr>
              <a:t>Nunit</a:t>
            </a:r>
            <a:r>
              <a:rPr lang="es-ES" sz="1100" dirty="0">
                <a:solidFill>
                  <a:schemeClr val="dk1"/>
                </a:solidFill>
                <a:latin typeface="Century Gothic"/>
                <a:ea typeface="Century Gothic"/>
                <a:cs typeface="Century Gothic"/>
                <a:sym typeface="Century Gothic"/>
              </a:rPr>
              <a:t>, </a:t>
            </a:r>
            <a:r>
              <a:rPr lang="es-ES" sz="1100" dirty="0" err="1">
                <a:solidFill>
                  <a:schemeClr val="dk1"/>
                </a:solidFill>
                <a:latin typeface="Century Gothic"/>
                <a:ea typeface="Century Gothic"/>
                <a:cs typeface="Century Gothic"/>
                <a:sym typeface="Century Gothic"/>
              </a:rPr>
              <a:t>Xunit</a:t>
            </a:r>
            <a:r>
              <a:rPr lang="es-ES" sz="1100" dirty="0">
                <a:solidFill>
                  <a:schemeClr val="dk1"/>
                </a:solidFill>
                <a:latin typeface="Century Gothic"/>
                <a:ea typeface="Century Gothic"/>
                <a:cs typeface="Century Gothic"/>
                <a:sym typeface="Century Gothic"/>
              </a:rPr>
              <a:t>, </a:t>
            </a:r>
            <a:r>
              <a:rPr lang="es-ES" sz="1100" dirty="0" err="1">
                <a:solidFill>
                  <a:schemeClr val="dk1"/>
                </a:solidFill>
                <a:latin typeface="Century Gothic"/>
                <a:ea typeface="Century Gothic"/>
                <a:cs typeface="Century Gothic"/>
                <a:sym typeface="Century Gothic"/>
              </a:rPr>
              <a:t>MsTest</a:t>
            </a:r>
            <a:r>
              <a:rPr lang="es-ES" sz="1100" dirty="0">
                <a:solidFill>
                  <a:schemeClr val="dk1"/>
                </a:solidFill>
                <a:latin typeface="Century Gothic"/>
                <a:ea typeface="Century Gothic"/>
                <a:cs typeface="Century Gothic"/>
                <a:sym typeface="Century Gothic"/>
              </a:rPr>
              <a:t>… pero todos comparten una sintaxis similar, basada en el uso de </a:t>
            </a:r>
            <a:r>
              <a:rPr lang="es-ES" sz="1100" b="1" i="1" dirty="0">
                <a:solidFill>
                  <a:schemeClr val="dk1"/>
                </a:solidFill>
                <a:latin typeface="Century Gothic"/>
                <a:ea typeface="Century Gothic"/>
                <a:cs typeface="Century Gothic"/>
                <a:sym typeface="Century Gothic"/>
              </a:rPr>
              <a:t>etiquetas</a:t>
            </a:r>
            <a:r>
              <a:rPr lang="es-ES" sz="1100" dirty="0">
                <a:solidFill>
                  <a:schemeClr val="dk1"/>
                </a:solidFill>
                <a:latin typeface="Century Gothic"/>
                <a:ea typeface="Century Gothic"/>
                <a:cs typeface="Century Gothic"/>
                <a:sym typeface="Century Gothic"/>
              </a:rPr>
              <a:t> para identificar los diferentes elementos de nuestro test.</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El más básico, es la etiqueta </a:t>
            </a:r>
            <a:r>
              <a:rPr lang="es-ES" sz="1100" b="1" i="1" dirty="0">
                <a:solidFill>
                  <a:schemeClr val="dk1"/>
                </a:solidFill>
                <a:latin typeface="Century Gothic"/>
                <a:ea typeface="Century Gothic"/>
                <a:cs typeface="Century Gothic"/>
                <a:sym typeface="Century Gothic"/>
              </a:rPr>
              <a:t>[</a:t>
            </a:r>
            <a:r>
              <a:rPr lang="es-ES" sz="1100" b="1" i="1" dirty="0" err="1">
                <a:solidFill>
                  <a:schemeClr val="dk1"/>
                </a:solidFill>
                <a:latin typeface="Century Gothic"/>
                <a:ea typeface="Century Gothic"/>
                <a:cs typeface="Century Gothic"/>
                <a:sym typeface="Century Gothic"/>
              </a:rPr>
              <a:t>TestClass</a:t>
            </a:r>
            <a:r>
              <a:rPr lang="es-ES" sz="1100" b="1" i="1" dirty="0">
                <a:solidFill>
                  <a:schemeClr val="dk1"/>
                </a:solidFill>
                <a:latin typeface="Century Gothic"/>
                <a:ea typeface="Century Gothic"/>
                <a:cs typeface="Century Gothic"/>
                <a:sym typeface="Century Gothic"/>
              </a:rPr>
              <a:t>]</a:t>
            </a:r>
            <a:r>
              <a:rPr lang="es-ES" sz="1100" dirty="0">
                <a:solidFill>
                  <a:schemeClr val="dk1"/>
                </a:solidFill>
                <a:latin typeface="Century Gothic"/>
                <a:ea typeface="Century Gothic"/>
                <a:cs typeface="Century Gothic"/>
                <a:sym typeface="Century Gothic"/>
              </a:rPr>
              <a:t>, la cual indica una clase que se encargará de lanzar </a:t>
            </a:r>
            <a:r>
              <a:rPr lang="es-ES" sz="1100" dirty="0" err="1">
                <a:solidFill>
                  <a:schemeClr val="dk1"/>
                </a:solidFill>
                <a:latin typeface="Century Gothic"/>
                <a:ea typeface="Century Gothic"/>
                <a:cs typeface="Century Gothic"/>
                <a:sym typeface="Century Gothic"/>
              </a:rPr>
              <a:t>tests</a:t>
            </a:r>
            <a:r>
              <a:rPr lang="es-ES" sz="1100" dirty="0">
                <a:solidFill>
                  <a:schemeClr val="dk1"/>
                </a:solidFill>
                <a:latin typeface="Century Gothic"/>
                <a:ea typeface="Century Gothic"/>
                <a:cs typeface="Century Gothic"/>
                <a:sym typeface="Century Gothic"/>
              </a:rPr>
              <a:t>, especificados como </a:t>
            </a:r>
            <a:r>
              <a:rPr lang="es-ES" sz="1100" b="1" i="1" dirty="0">
                <a:solidFill>
                  <a:schemeClr val="dk1"/>
                </a:solidFill>
                <a:latin typeface="Century Gothic"/>
                <a:ea typeface="Century Gothic"/>
                <a:cs typeface="Century Gothic"/>
                <a:sym typeface="Century Gothic"/>
              </a:rPr>
              <a:t>[</a:t>
            </a:r>
            <a:r>
              <a:rPr lang="es-ES" sz="1100" b="1" i="1" dirty="0" err="1">
                <a:solidFill>
                  <a:schemeClr val="dk1"/>
                </a:solidFill>
                <a:latin typeface="Century Gothic"/>
                <a:ea typeface="Century Gothic"/>
                <a:cs typeface="Century Gothic"/>
                <a:sym typeface="Century Gothic"/>
              </a:rPr>
              <a:t>TestMethods</a:t>
            </a:r>
            <a:r>
              <a:rPr lang="es-ES" sz="1100" b="1" i="1" dirty="0">
                <a:solidFill>
                  <a:schemeClr val="dk1"/>
                </a:solidFill>
                <a:latin typeface="Century Gothic"/>
                <a:ea typeface="Century Gothic"/>
                <a:cs typeface="Century Gothic"/>
                <a:sym typeface="Century Gothic"/>
              </a:rPr>
              <a:t>]</a:t>
            </a: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Para poder lanzar estos </a:t>
            </a:r>
            <a:r>
              <a:rPr lang="es-ES" sz="1100" dirty="0" err="1">
                <a:solidFill>
                  <a:schemeClr val="dk1"/>
                </a:solidFill>
                <a:latin typeface="Century Gothic"/>
                <a:ea typeface="Century Gothic"/>
                <a:cs typeface="Century Gothic"/>
                <a:sym typeface="Century Gothic"/>
              </a:rPr>
              <a:t>tests</a:t>
            </a:r>
            <a:r>
              <a:rPr lang="es-ES" sz="1100" dirty="0">
                <a:solidFill>
                  <a:schemeClr val="dk1"/>
                </a:solidFill>
                <a:latin typeface="Century Gothic"/>
                <a:ea typeface="Century Gothic"/>
                <a:cs typeface="Century Gothic"/>
                <a:sym typeface="Century Gothic"/>
              </a:rPr>
              <a:t>, tendremos que añadir un nuevo proyecto a nuestra solución. Buscad </a:t>
            </a:r>
            <a:r>
              <a:rPr lang="es-ES" sz="1100" b="1" i="1" dirty="0" err="1">
                <a:solidFill>
                  <a:schemeClr val="dk1"/>
                </a:solidFill>
                <a:latin typeface="Century Gothic"/>
                <a:ea typeface="Century Gothic"/>
                <a:cs typeface="Century Gothic"/>
                <a:sym typeface="Century Gothic"/>
              </a:rPr>
              <a:t>MSTest</a:t>
            </a:r>
            <a:r>
              <a:rPr lang="es-ES" sz="1100" dirty="0">
                <a:solidFill>
                  <a:schemeClr val="dk1"/>
                </a:solidFill>
                <a:latin typeface="Century Gothic"/>
                <a:ea typeface="Century Gothic"/>
                <a:cs typeface="Century Gothic"/>
                <a:sym typeface="Century Gothic"/>
              </a:rPr>
              <a:t>.</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pic>
        <p:nvPicPr>
          <p:cNvPr id="3" name="Imagen 2">
            <a:extLst>
              <a:ext uri="{FF2B5EF4-FFF2-40B4-BE49-F238E27FC236}">
                <a16:creationId xmlns:a16="http://schemas.microsoft.com/office/drawing/2014/main" id="{ACA29F7D-CC37-C905-BA3B-EA1ABF7CBFD9}"/>
              </a:ext>
            </a:extLst>
          </p:cNvPr>
          <p:cNvPicPr>
            <a:picLocks noChangeAspect="1"/>
          </p:cNvPicPr>
          <p:nvPr/>
        </p:nvPicPr>
        <p:blipFill>
          <a:blip r:embed="rId3"/>
          <a:stretch>
            <a:fillRect/>
          </a:stretch>
        </p:blipFill>
        <p:spPr>
          <a:xfrm>
            <a:off x="674520" y="3536819"/>
            <a:ext cx="3875379" cy="1575049"/>
          </a:xfrm>
          <a:prstGeom prst="rect">
            <a:avLst/>
          </a:prstGeom>
        </p:spPr>
      </p:pic>
    </p:spTree>
    <p:extLst>
      <p:ext uri="{BB962C8B-B14F-4D97-AF65-F5344CB8AC3E}">
        <p14:creationId xmlns:p14="http://schemas.microsoft.com/office/powerpoint/2010/main" val="3579475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44</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440725" y="977932"/>
            <a:ext cx="2414901" cy="854040"/>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Vamos a ver un ejemplo de test con esta clase sencilla</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pic>
        <p:nvPicPr>
          <p:cNvPr id="6" name="Imagen 5">
            <a:extLst>
              <a:ext uri="{FF2B5EF4-FFF2-40B4-BE49-F238E27FC236}">
                <a16:creationId xmlns:a16="http://schemas.microsoft.com/office/drawing/2014/main" id="{E0E6A601-64ED-6F60-1096-C011D2394F2D}"/>
              </a:ext>
            </a:extLst>
          </p:cNvPr>
          <p:cNvPicPr>
            <a:picLocks noChangeAspect="1"/>
          </p:cNvPicPr>
          <p:nvPr/>
        </p:nvPicPr>
        <p:blipFill>
          <a:blip r:embed="rId3"/>
          <a:stretch>
            <a:fillRect/>
          </a:stretch>
        </p:blipFill>
        <p:spPr>
          <a:xfrm>
            <a:off x="2932670" y="209550"/>
            <a:ext cx="6162675" cy="4933950"/>
          </a:xfrm>
          <a:prstGeom prst="rect">
            <a:avLst/>
          </a:prstGeom>
        </p:spPr>
      </p:pic>
    </p:spTree>
    <p:extLst>
      <p:ext uri="{BB962C8B-B14F-4D97-AF65-F5344CB8AC3E}">
        <p14:creationId xmlns:p14="http://schemas.microsoft.com/office/powerpoint/2010/main" val="3839792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45</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440725" y="977933"/>
            <a:ext cx="7992925" cy="854040"/>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Una vez creemos el proyecto de test, tendremos dos proyectos en nuestra solución, por lo que tendremos que añadir referencias de un proyecto a otro para que puedan acceder a las clases. </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Para ello, seleccionad vuestro proyecto de test, y dadle </a:t>
            </a:r>
            <a:r>
              <a:rPr lang="es-ES" sz="1100" b="1" i="1" dirty="0">
                <a:solidFill>
                  <a:schemeClr val="dk1"/>
                </a:solidFill>
                <a:latin typeface="Century Gothic"/>
                <a:ea typeface="Century Gothic"/>
                <a:cs typeface="Century Gothic"/>
                <a:sym typeface="Century Gothic"/>
              </a:rPr>
              <a:t>click derecho &gt; </a:t>
            </a:r>
            <a:r>
              <a:rPr lang="es-ES" sz="1100" b="1" i="1" dirty="0" err="1">
                <a:solidFill>
                  <a:schemeClr val="dk1"/>
                </a:solidFill>
                <a:latin typeface="Century Gothic"/>
                <a:ea typeface="Century Gothic"/>
                <a:cs typeface="Century Gothic"/>
                <a:sym typeface="Century Gothic"/>
              </a:rPr>
              <a:t>add</a:t>
            </a:r>
            <a:r>
              <a:rPr lang="es-ES" sz="1100" b="1" i="1" dirty="0">
                <a:solidFill>
                  <a:schemeClr val="dk1"/>
                </a:solidFill>
                <a:latin typeface="Century Gothic"/>
                <a:ea typeface="Century Gothic"/>
                <a:cs typeface="Century Gothic"/>
                <a:sym typeface="Century Gothic"/>
              </a:rPr>
              <a:t> &gt; Project </a:t>
            </a:r>
            <a:r>
              <a:rPr lang="es-ES" sz="1100" b="1" i="1" dirty="0" err="1">
                <a:solidFill>
                  <a:schemeClr val="dk1"/>
                </a:solidFill>
                <a:latin typeface="Century Gothic"/>
                <a:ea typeface="Century Gothic"/>
                <a:cs typeface="Century Gothic"/>
                <a:sym typeface="Century Gothic"/>
              </a:rPr>
              <a:t>reference</a:t>
            </a:r>
            <a:endParaRPr lang="es-ES" sz="1100" dirty="0">
              <a:solidFill>
                <a:schemeClr val="dk1"/>
              </a:solidFill>
              <a:latin typeface="Century Gothic"/>
              <a:ea typeface="Century Gothic"/>
              <a:cs typeface="Century Gothic"/>
              <a:sym typeface="Century Gothic"/>
            </a:endParaRPr>
          </a:p>
        </p:txBody>
      </p:sp>
      <p:pic>
        <p:nvPicPr>
          <p:cNvPr id="3" name="Imagen 2">
            <a:extLst>
              <a:ext uri="{FF2B5EF4-FFF2-40B4-BE49-F238E27FC236}">
                <a16:creationId xmlns:a16="http://schemas.microsoft.com/office/drawing/2014/main" id="{3C0A25FE-7F0D-F187-B9DA-C9CDD4D188C6}"/>
              </a:ext>
            </a:extLst>
          </p:cNvPr>
          <p:cNvPicPr>
            <a:picLocks noChangeAspect="1"/>
          </p:cNvPicPr>
          <p:nvPr/>
        </p:nvPicPr>
        <p:blipFill>
          <a:blip r:embed="rId3"/>
          <a:stretch>
            <a:fillRect/>
          </a:stretch>
        </p:blipFill>
        <p:spPr>
          <a:xfrm>
            <a:off x="-39162" y="2066168"/>
            <a:ext cx="9144000" cy="1842731"/>
          </a:xfrm>
          <a:prstGeom prst="rect">
            <a:avLst/>
          </a:prstGeom>
        </p:spPr>
      </p:pic>
    </p:spTree>
    <p:extLst>
      <p:ext uri="{BB962C8B-B14F-4D97-AF65-F5344CB8AC3E}">
        <p14:creationId xmlns:p14="http://schemas.microsoft.com/office/powerpoint/2010/main" val="200073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46</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440725" y="977933"/>
            <a:ext cx="7992925" cy="600124"/>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Vamos a ver un ejemplo de test</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pic>
        <p:nvPicPr>
          <p:cNvPr id="3" name="Imagen 2">
            <a:extLst>
              <a:ext uri="{FF2B5EF4-FFF2-40B4-BE49-F238E27FC236}">
                <a16:creationId xmlns:a16="http://schemas.microsoft.com/office/drawing/2014/main" id="{1F76CA05-4CCE-7385-CD15-25826B53BA87}"/>
              </a:ext>
            </a:extLst>
          </p:cNvPr>
          <p:cNvPicPr>
            <a:picLocks noChangeAspect="1"/>
          </p:cNvPicPr>
          <p:nvPr/>
        </p:nvPicPr>
        <p:blipFill>
          <a:blip r:embed="rId3"/>
          <a:stretch>
            <a:fillRect/>
          </a:stretch>
        </p:blipFill>
        <p:spPr>
          <a:xfrm>
            <a:off x="622248" y="1258045"/>
            <a:ext cx="7524750" cy="3505200"/>
          </a:xfrm>
          <a:prstGeom prst="rect">
            <a:avLst/>
          </a:prstGeom>
        </p:spPr>
      </p:pic>
    </p:spTree>
    <p:extLst>
      <p:ext uri="{BB962C8B-B14F-4D97-AF65-F5344CB8AC3E}">
        <p14:creationId xmlns:p14="http://schemas.microsoft.com/office/powerpoint/2010/main" val="14393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47</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311267" y="996497"/>
            <a:ext cx="3106489" cy="4408859"/>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Los test que corramos podrán ser válidos o inválidos, en base a una serie de condiciones que estableceremos. Estas condiciones representan que la salida del test coincida con lo esperado.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Para ello, podemos usar la clase </a:t>
            </a:r>
            <a:r>
              <a:rPr lang="es-ES" sz="1100" b="1" i="1" dirty="0" err="1">
                <a:solidFill>
                  <a:schemeClr val="dk1"/>
                </a:solidFill>
                <a:latin typeface="Century Gothic"/>
                <a:ea typeface="Century Gothic"/>
                <a:cs typeface="Century Gothic"/>
                <a:sym typeface="Century Gothic"/>
              </a:rPr>
              <a:t>Assert</a:t>
            </a:r>
            <a:r>
              <a:rPr lang="es-ES" sz="1100" dirty="0">
                <a:solidFill>
                  <a:schemeClr val="dk1"/>
                </a:solidFill>
                <a:latin typeface="Century Gothic"/>
                <a:ea typeface="Century Gothic"/>
                <a:cs typeface="Century Gothic"/>
                <a:sym typeface="Century Gothic"/>
              </a:rPr>
              <a:t>, la cual contiene una gran cantidad de funciones que nos devolverán </a:t>
            </a:r>
            <a:r>
              <a:rPr lang="es-ES" sz="1100" b="1" i="1" dirty="0">
                <a:solidFill>
                  <a:schemeClr val="dk1"/>
                </a:solidFill>
                <a:latin typeface="Century Gothic"/>
                <a:ea typeface="Century Gothic"/>
                <a:cs typeface="Century Gothic"/>
                <a:sym typeface="Century Gothic"/>
              </a:rPr>
              <a:t>verdadero </a:t>
            </a:r>
            <a:r>
              <a:rPr lang="es-ES" sz="1100" dirty="0">
                <a:solidFill>
                  <a:schemeClr val="dk1"/>
                </a:solidFill>
                <a:latin typeface="Century Gothic"/>
                <a:ea typeface="Century Gothic"/>
                <a:cs typeface="Century Gothic"/>
                <a:sym typeface="Century Gothic"/>
              </a:rPr>
              <a:t> o </a:t>
            </a:r>
            <a:r>
              <a:rPr lang="es-ES" sz="1100" b="1" i="1" dirty="0">
                <a:solidFill>
                  <a:schemeClr val="dk1"/>
                </a:solidFill>
                <a:latin typeface="Century Gothic"/>
                <a:ea typeface="Century Gothic"/>
                <a:cs typeface="Century Gothic"/>
                <a:sym typeface="Century Gothic"/>
              </a:rPr>
              <a:t>falso</a:t>
            </a:r>
            <a:r>
              <a:rPr lang="es-ES" sz="1100" dirty="0">
                <a:solidFill>
                  <a:schemeClr val="dk1"/>
                </a:solidFill>
                <a:latin typeface="Century Gothic"/>
                <a:ea typeface="Century Gothic"/>
                <a:cs typeface="Century Gothic"/>
                <a:sym typeface="Century Gothic"/>
              </a:rPr>
              <a:t> dependiendo de si los valores pasados como parámetros son iguales o no.</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La clase </a:t>
            </a:r>
            <a:r>
              <a:rPr lang="es-ES" sz="1100" dirty="0" err="1">
                <a:solidFill>
                  <a:schemeClr val="dk1"/>
                </a:solidFill>
                <a:latin typeface="Century Gothic"/>
                <a:ea typeface="Century Gothic"/>
                <a:cs typeface="Century Gothic"/>
                <a:sym typeface="Century Gothic"/>
              </a:rPr>
              <a:t>Assert</a:t>
            </a:r>
            <a:r>
              <a:rPr lang="es-ES" sz="1100" dirty="0">
                <a:solidFill>
                  <a:schemeClr val="dk1"/>
                </a:solidFill>
                <a:latin typeface="Century Gothic"/>
                <a:ea typeface="Century Gothic"/>
                <a:cs typeface="Century Gothic"/>
                <a:sym typeface="Century Gothic"/>
              </a:rPr>
              <a:t> permite comparar diferentes tipos de datos, saber si un elemento existe en una lista, si dos listas son iguales, si el método ha lanzado una excepción…</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pic>
        <p:nvPicPr>
          <p:cNvPr id="4" name="Imagen 3">
            <a:extLst>
              <a:ext uri="{FF2B5EF4-FFF2-40B4-BE49-F238E27FC236}">
                <a16:creationId xmlns:a16="http://schemas.microsoft.com/office/drawing/2014/main" id="{D26E904E-F6DF-34F7-AE1D-2ED0C77EBE18}"/>
              </a:ext>
            </a:extLst>
          </p:cNvPr>
          <p:cNvPicPr>
            <a:picLocks noChangeAspect="1"/>
          </p:cNvPicPr>
          <p:nvPr/>
        </p:nvPicPr>
        <p:blipFill>
          <a:blip r:embed="rId3"/>
          <a:stretch>
            <a:fillRect/>
          </a:stretch>
        </p:blipFill>
        <p:spPr>
          <a:xfrm>
            <a:off x="3609232" y="1107462"/>
            <a:ext cx="5461645" cy="3542819"/>
          </a:xfrm>
          <a:prstGeom prst="rect">
            <a:avLst/>
          </a:prstGeom>
        </p:spPr>
      </p:pic>
    </p:spTree>
    <p:extLst>
      <p:ext uri="{BB962C8B-B14F-4D97-AF65-F5344CB8AC3E}">
        <p14:creationId xmlns:p14="http://schemas.microsoft.com/office/powerpoint/2010/main" val="1900639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48</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460807" y="888833"/>
            <a:ext cx="7992925" cy="1615787"/>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Vamos a afinar un poco más…</a:t>
            </a: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Podréis lanzar las pruebas ya sea desde </a:t>
            </a:r>
            <a:r>
              <a:rPr lang="es-ES" sz="1100" b="1" i="1" dirty="0">
                <a:solidFill>
                  <a:schemeClr val="dk1"/>
                </a:solidFill>
                <a:latin typeface="Century Gothic"/>
                <a:ea typeface="Century Gothic"/>
                <a:cs typeface="Century Gothic"/>
                <a:sym typeface="Century Gothic"/>
              </a:rPr>
              <a:t>Prueba &gt; Run </a:t>
            </a:r>
            <a:r>
              <a:rPr lang="es-ES" sz="1100" b="1" i="1" dirty="0" err="1">
                <a:solidFill>
                  <a:schemeClr val="dk1"/>
                </a:solidFill>
                <a:latin typeface="Century Gothic"/>
                <a:ea typeface="Century Gothic"/>
                <a:cs typeface="Century Gothic"/>
                <a:sym typeface="Century Gothic"/>
              </a:rPr>
              <a:t>All</a:t>
            </a:r>
            <a:r>
              <a:rPr lang="es-ES" sz="1100" b="1" i="1" dirty="0">
                <a:solidFill>
                  <a:schemeClr val="dk1"/>
                </a:solidFill>
                <a:latin typeface="Century Gothic"/>
                <a:ea typeface="Century Gothic"/>
                <a:cs typeface="Century Gothic"/>
                <a:sym typeface="Century Gothic"/>
              </a:rPr>
              <a:t> Test…</a:t>
            </a:r>
          </a:p>
          <a:p>
            <a:pPr marL="116549" lvl="0" algn="just">
              <a:lnSpc>
                <a:spcPct val="150000"/>
              </a:lnSpc>
              <a:buSzPts val="1100"/>
            </a:pPr>
            <a:endParaRPr lang="es-ES" sz="1100" b="1" i="1" dirty="0">
              <a:solidFill>
                <a:schemeClr val="dk1"/>
              </a:solidFill>
              <a:latin typeface="Century Gothic"/>
              <a:ea typeface="Century Gothic"/>
              <a:cs typeface="Century Gothic"/>
              <a:sym typeface="Century Gothic"/>
            </a:endParaRPr>
          </a:p>
          <a:p>
            <a:pPr marL="116549" lvl="0" algn="just">
              <a:lnSpc>
                <a:spcPct val="150000"/>
              </a:lnSpc>
              <a:buSzPts val="1100"/>
            </a:pPr>
            <a:endParaRPr lang="es-ES" sz="1100" b="1" i="1" dirty="0">
              <a:solidFill>
                <a:schemeClr val="dk1"/>
              </a:solidFill>
              <a:latin typeface="Century Gothic"/>
              <a:ea typeface="Century Gothic"/>
              <a:cs typeface="Century Gothic"/>
              <a:sym typeface="Century Gothic"/>
            </a:endParaRPr>
          </a:p>
          <a:p>
            <a:pPr marL="116549" lvl="0" algn="just">
              <a:lnSpc>
                <a:spcPct val="150000"/>
              </a:lnSpc>
              <a:buSzPts val="1100"/>
            </a:pPr>
            <a:r>
              <a:rPr lang="es-ES" sz="1100" b="1" i="1" dirty="0">
                <a:solidFill>
                  <a:schemeClr val="dk1"/>
                </a:solidFill>
                <a:latin typeface="Century Gothic"/>
                <a:ea typeface="Century Gothic"/>
                <a:cs typeface="Century Gothic"/>
                <a:sym typeface="Century Gothic"/>
              </a:rPr>
              <a:t>… </a:t>
            </a:r>
            <a:r>
              <a:rPr lang="es-ES" sz="1100" dirty="0">
                <a:solidFill>
                  <a:schemeClr val="dk1"/>
                </a:solidFill>
                <a:latin typeface="Century Gothic"/>
                <a:ea typeface="Century Gothic"/>
                <a:cs typeface="Century Gothic"/>
                <a:sym typeface="Century Gothic"/>
              </a:rPr>
              <a:t>desde la ventana de pruebas (</a:t>
            </a:r>
            <a:r>
              <a:rPr lang="es-ES" sz="1100" b="1" i="1" dirty="0">
                <a:solidFill>
                  <a:schemeClr val="dk1"/>
                </a:solidFill>
                <a:latin typeface="Century Gothic"/>
                <a:ea typeface="Century Gothic"/>
                <a:cs typeface="Century Gothic"/>
                <a:sym typeface="Century Gothic"/>
              </a:rPr>
              <a:t>Ver &gt; Explorador de pruebas)</a:t>
            </a: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pic>
        <p:nvPicPr>
          <p:cNvPr id="4" name="Imagen 3">
            <a:extLst>
              <a:ext uri="{FF2B5EF4-FFF2-40B4-BE49-F238E27FC236}">
                <a16:creationId xmlns:a16="http://schemas.microsoft.com/office/drawing/2014/main" id="{F56D4B57-658B-082F-6168-853B0BD90837}"/>
              </a:ext>
            </a:extLst>
          </p:cNvPr>
          <p:cNvPicPr>
            <a:picLocks noChangeAspect="1"/>
          </p:cNvPicPr>
          <p:nvPr/>
        </p:nvPicPr>
        <p:blipFill>
          <a:blip r:embed="rId3"/>
          <a:stretch>
            <a:fillRect/>
          </a:stretch>
        </p:blipFill>
        <p:spPr>
          <a:xfrm>
            <a:off x="690268" y="1499985"/>
            <a:ext cx="6181725" cy="485775"/>
          </a:xfrm>
          <a:prstGeom prst="rect">
            <a:avLst/>
          </a:prstGeom>
        </p:spPr>
      </p:pic>
      <p:pic>
        <p:nvPicPr>
          <p:cNvPr id="6" name="Imagen 5">
            <a:extLst>
              <a:ext uri="{FF2B5EF4-FFF2-40B4-BE49-F238E27FC236}">
                <a16:creationId xmlns:a16="http://schemas.microsoft.com/office/drawing/2014/main" id="{6232C97F-46E9-EDD5-9AFB-F4CD353A9983}"/>
              </a:ext>
            </a:extLst>
          </p:cNvPr>
          <p:cNvPicPr>
            <a:picLocks noChangeAspect="1"/>
          </p:cNvPicPr>
          <p:nvPr/>
        </p:nvPicPr>
        <p:blipFill rotWithShape="1">
          <a:blip r:embed="rId4"/>
          <a:srcRect b="20505"/>
          <a:stretch/>
        </p:blipFill>
        <p:spPr>
          <a:xfrm>
            <a:off x="774755" y="2241030"/>
            <a:ext cx="1560870" cy="2585804"/>
          </a:xfrm>
          <a:prstGeom prst="rect">
            <a:avLst/>
          </a:prstGeom>
        </p:spPr>
      </p:pic>
    </p:spTree>
    <p:extLst>
      <p:ext uri="{BB962C8B-B14F-4D97-AF65-F5344CB8AC3E}">
        <p14:creationId xmlns:p14="http://schemas.microsoft.com/office/powerpoint/2010/main" val="4148448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49</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460807" y="888832"/>
            <a:ext cx="1547875" cy="1142333"/>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Vamos a lanzar estos test…</a:t>
            </a: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pic>
        <p:nvPicPr>
          <p:cNvPr id="7" name="Imagen 6">
            <a:extLst>
              <a:ext uri="{FF2B5EF4-FFF2-40B4-BE49-F238E27FC236}">
                <a16:creationId xmlns:a16="http://schemas.microsoft.com/office/drawing/2014/main" id="{AC0BECB7-EE46-977B-D053-2EE5C5A79880}"/>
              </a:ext>
            </a:extLst>
          </p:cNvPr>
          <p:cNvPicPr>
            <a:picLocks noChangeAspect="1"/>
          </p:cNvPicPr>
          <p:nvPr/>
        </p:nvPicPr>
        <p:blipFill>
          <a:blip r:embed="rId3"/>
          <a:stretch>
            <a:fillRect/>
          </a:stretch>
        </p:blipFill>
        <p:spPr>
          <a:xfrm>
            <a:off x="1952504" y="283518"/>
            <a:ext cx="7105650" cy="4743450"/>
          </a:xfrm>
          <a:prstGeom prst="rect">
            <a:avLst/>
          </a:prstGeom>
        </p:spPr>
      </p:pic>
    </p:spTree>
    <p:extLst>
      <p:ext uri="{BB962C8B-B14F-4D97-AF65-F5344CB8AC3E}">
        <p14:creationId xmlns:p14="http://schemas.microsoft.com/office/powerpoint/2010/main" val="410593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5</a:t>
            </a:fld>
            <a:endParaRPr sz="1800" b="0" i="0" u="none" strike="noStrike" cap="none">
              <a:solidFill>
                <a:srgbClr val="FFFFFF"/>
              </a:solidFill>
              <a:latin typeface="Century Gothic"/>
              <a:ea typeface="Century Gothic"/>
              <a:cs typeface="Century Gothic"/>
              <a:sym typeface="Century Gothic"/>
            </a:endParaRPr>
          </a:p>
        </p:txBody>
      </p:sp>
      <p:sp>
        <p:nvSpPr>
          <p:cNvPr id="84" name="Google Shape;84;p13"/>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85" name="Google Shape;85;p13"/>
          <p:cNvGrpSpPr/>
          <p:nvPr/>
        </p:nvGrpSpPr>
        <p:grpSpPr>
          <a:xfrm>
            <a:off x="85847" y="469368"/>
            <a:ext cx="8367885" cy="359313"/>
            <a:chOff x="274216" y="780591"/>
            <a:chExt cx="9372448" cy="479082"/>
          </a:xfrm>
        </p:grpSpPr>
        <p:sp>
          <p:nvSpPr>
            <p:cNvPr id="86" name="Google Shape;86;p13"/>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87" name="Google Shape;87;p13"/>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88" name="Google Shape;88;p13"/>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89" name="Google Shape;89;p13"/>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Realización de pruebas</a:t>
            </a:r>
            <a:endParaRPr sz="1400" b="0" i="0" u="none" strike="noStrike" cap="none">
              <a:solidFill>
                <a:srgbClr val="000000"/>
              </a:solidFill>
              <a:latin typeface="Arial"/>
              <a:ea typeface="Arial"/>
              <a:cs typeface="Arial"/>
              <a:sym typeface="Arial"/>
            </a:endParaRPr>
          </a:p>
        </p:txBody>
      </p:sp>
      <p:sp>
        <p:nvSpPr>
          <p:cNvPr id="90" name="Google Shape;90;p13"/>
          <p:cNvSpPr txBox="1"/>
          <p:nvPr/>
        </p:nvSpPr>
        <p:spPr>
          <a:xfrm>
            <a:off x="440725" y="977933"/>
            <a:ext cx="7992925" cy="3393196"/>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El </a:t>
            </a:r>
            <a:r>
              <a:rPr lang="es-ES" sz="1100" b="0" i="0" u="none" strike="noStrike" cap="none" dirty="0" err="1">
                <a:solidFill>
                  <a:schemeClr val="dk1"/>
                </a:solidFill>
                <a:latin typeface="Century Gothic"/>
                <a:ea typeface="Century Gothic"/>
                <a:cs typeface="Century Gothic"/>
                <a:sym typeface="Century Gothic"/>
              </a:rPr>
              <a:t>testing</a:t>
            </a:r>
            <a:r>
              <a:rPr lang="es-ES" sz="1100" b="0" i="0" u="none" strike="noStrike" cap="none" dirty="0">
                <a:solidFill>
                  <a:schemeClr val="dk1"/>
                </a:solidFill>
                <a:latin typeface="Century Gothic"/>
                <a:ea typeface="Century Gothic"/>
                <a:cs typeface="Century Gothic"/>
                <a:sym typeface="Century Gothic"/>
              </a:rPr>
              <a:t> es </a:t>
            </a:r>
            <a:r>
              <a:rPr lang="es-ES" sz="1100" b="1" i="1" u="none" strike="noStrike" cap="none" dirty="0">
                <a:solidFill>
                  <a:schemeClr val="dk1"/>
                </a:solidFill>
                <a:latin typeface="Century Gothic"/>
                <a:ea typeface="Century Gothic"/>
                <a:cs typeface="Century Gothic"/>
                <a:sym typeface="Century Gothic"/>
              </a:rPr>
              <a:t>CARO</a:t>
            </a:r>
            <a:r>
              <a:rPr lang="es-ES" sz="1100" b="0" i="0" u="none" strike="noStrike" cap="none" dirty="0">
                <a:solidFill>
                  <a:schemeClr val="dk1"/>
                </a:solidFill>
                <a:latin typeface="Century Gothic"/>
                <a:ea typeface="Century Gothic"/>
                <a:cs typeface="Century Gothic"/>
                <a:sym typeface="Century Gothic"/>
              </a:rPr>
              <a:t> y </a:t>
            </a:r>
            <a:r>
              <a:rPr lang="es-ES" sz="1100" b="1" i="1" u="none" strike="noStrike" cap="none" dirty="0">
                <a:solidFill>
                  <a:schemeClr val="dk1"/>
                </a:solidFill>
                <a:latin typeface="Century Gothic"/>
                <a:ea typeface="Century Gothic"/>
                <a:cs typeface="Century Gothic"/>
                <a:sym typeface="Century Gothic"/>
              </a:rPr>
              <a:t>REQUIERE MUCHO TIEMPO</a:t>
            </a:r>
            <a:r>
              <a:rPr lang="es-ES" sz="1100" b="0" i="0" u="none" strike="noStrike" cap="none" dirty="0">
                <a:solidFill>
                  <a:schemeClr val="dk1"/>
                </a:solidFill>
                <a:latin typeface="Century Gothic"/>
                <a:ea typeface="Century Gothic"/>
                <a:cs typeface="Century Gothic"/>
                <a:sym typeface="Century Gothic"/>
              </a:rPr>
              <a:t>, es pr</a:t>
            </a:r>
            <a:r>
              <a:rPr lang="es-ES" sz="1100" dirty="0">
                <a:solidFill>
                  <a:schemeClr val="dk1"/>
                </a:solidFill>
                <a:latin typeface="Century Gothic"/>
                <a:ea typeface="Century Gothic"/>
                <a:cs typeface="Century Gothic"/>
                <a:sym typeface="Century Gothic"/>
              </a:rPr>
              <a:t>ácticamente imposible probar cada detalle de nuestro producto software.</a:t>
            </a:r>
            <a:endParaRPr sz="1100" b="0" i="0" u="none" strike="noStrike" cap="none" dirty="0">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Si nuestro programa no es tan importante como para realizar todas las pruebas posibles, se llega a un punto intermedio en el cual se garantiza que no habrá defectos importantes y la aplicación complicará lo requisitos mínimos de funcionamiento.</a:t>
            </a:r>
            <a:endParaRPr sz="1100" b="0" i="0" u="none" strike="noStrike" cap="none" dirty="0">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1" i="0" u="none" strike="noStrike" cap="none" dirty="0">
                <a:solidFill>
                  <a:schemeClr val="dk1"/>
                </a:solidFill>
                <a:latin typeface="Century Gothic"/>
                <a:ea typeface="Century Gothic"/>
                <a:cs typeface="Century Gothic"/>
                <a:sym typeface="Century Gothic"/>
              </a:rPr>
              <a:t>El objetivo de las pruebas es convencer, tanto a los usuarios como a los desarrolladores de que el software desarrollado es lo suficientemente robusto como para </a:t>
            </a:r>
            <a:r>
              <a:rPr lang="es-ES" sz="1100" b="1" dirty="0">
                <a:solidFill>
                  <a:schemeClr val="dk1"/>
                </a:solidFill>
                <a:latin typeface="Century Gothic"/>
                <a:ea typeface="Century Gothic"/>
                <a:cs typeface="Century Gothic"/>
                <a:sym typeface="Century Gothic"/>
              </a:rPr>
              <a:t>su propósito.</a:t>
            </a:r>
          </a:p>
          <a:p>
            <a:pPr marL="116549" marR="0" lvl="0" indent="0" algn="just" rtl="0">
              <a:lnSpc>
                <a:spcPct val="150000"/>
              </a:lnSpc>
              <a:spcBef>
                <a:spcPts val="0"/>
              </a:spcBef>
              <a:spcAft>
                <a:spcPts val="0"/>
              </a:spcAft>
              <a:buClr>
                <a:srgbClr val="000000"/>
              </a:buClr>
              <a:buSzPts val="1100"/>
              <a:buFont typeface="Arial"/>
              <a:buNone/>
            </a:pPr>
            <a:r>
              <a:rPr lang="es-ES" sz="1100" b="1" i="0" u="none" strike="noStrike" cap="none" dirty="0">
                <a:solidFill>
                  <a:schemeClr val="dk1"/>
                </a:solidFill>
                <a:latin typeface="Century Gothic"/>
                <a:sym typeface="Century Gothic"/>
              </a:rPr>
              <a:t>El nivel de confianza dependerá de varios factores:</a:t>
            </a:r>
          </a:p>
          <a:p>
            <a:pPr marL="402299" marR="0" lvl="0" indent="-285750" algn="just" rtl="0">
              <a:lnSpc>
                <a:spcPct val="150000"/>
              </a:lnSpc>
              <a:spcBef>
                <a:spcPts val="0"/>
              </a:spcBef>
              <a:spcAft>
                <a:spcPts val="0"/>
              </a:spcAft>
              <a:buClr>
                <a:srgbClr val="000000"/>
              </a:buClr>
              <a:buSzPts val="1100"/>
              <a:buFont typeface="Arial" panose="020B0604020202020204" pitchFamily="34" charset="0"/>
              <a:buChar char="•"/>
            </a:pPr>
            <a:r>
              <a:rPr lang="es-ES" sz="1100" dirty="0">
                <a:solidFill>
                  <a:schemeClr val="dk1"/>
                </a:solidFill>
                <a:latin typeface="Century Gothic"/>
              </a:rPr>
              <a:t>¿El rendimiento del software es crítico?</a:t>
            </a:r>
          </a:p>
          <a:p>
            <a:pPr marL="402299" marR="0" lvl="0" indent="-285750" algn="just" rtl="0">
              <a:lnSpc>
                <a:spcPct val="150000"/>
              </a:lnSpc>
              <a:spcBef>
                <a:spcPts val="0"/>
              </a:spcBef>
              <a:spcAft>
                <a:spcPts val="0"/>
              </a:spcAft>
              <a:buClr>
                <a:srgbClr val="000000"/>
              </a:buClr>
              <a:buSzPts val="1100"/>
              <a:buFont typeface="Arial" panose="020B0604020202020204" pitchFamily="34" charset="0"/>
              <a:buChar char="•"/>
            </a:pPr>
            <a:r>
              <a:rPr lang="es-ES" sz="1100" dirty="0">
                <a:solidFill>
                  <a:schemeClr val="dk1"/>
                </a:solidFill>
                <a:latin typeface="Century Gothic"/>
              </a:rPr>
              <a:t>¿Hay una base de usuarios suficientemente grande y acostumbrada?</a:t>
            </a:r>
          </a:p>
          <a:p>
            <a:pPr marL="402299" marR="0" lvl="0" indent="-285750" algn="just" rtl="0">
              <a:lnSpc>
                <a:spcPct val="150000"/>
              </a:lnSpc>
              <a:spcBef>
                <a:spcPts val="0"/>
              </a:spcBef>
              <a:spcAft>
                <a:spcPts val="0"/>
              </a:spcAft>
              <a:buClr>
                <a:srgbClr val="000000"/>
              </a:buClr>
              <a:buSzPts val="1100"/>
              <a:buFont typeface="Arial" panose="020B0604020202020204" pitchFamily="34" charset="0"/>
              <a:buChar char="•"/>
            </a:pPr>
            <a:r>
              <a:rPr lang="es-ES" sz="1100" dirty="0">
                <a:solidFill>
                  <a:schemeClr val="dk1"/>
                </a:solidFill>
                <a:latin typeface="Century Gothic"/>
              </a:rPr>
              <a:t>¿Cómo es el mercado?</a:t>
            </a:r>
            <a:endParaRPr sz="1100" b="0" i="0" u="none" strike="noStrike" cap="none" dirty="0">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1" i="0" u="none" strike="noStrike" cap="none" dirty="0">
                <a:solidFill>
                  <a:schemeClr val="dk1"/>
                </a:solidFill>
                <a:latin typeface="Century Gothic"/>
                <a:ea typeface="Century Gothic"/>
                <a:cs typeface="Century Gothic"/>
                <a:sym typeface="Century Gothic"/>
              </a:rPr>
              <a:t>SI un software supera unas pruebas exhaustivas, las probabilidades de que </a:t>
            </a:r>
            <a:endParaRPr sz="1400" b="1" i="0" u="none" strike="noStrike" cap="none" dirty="0">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1" i="0" u="none" strike="noStrike" cap="none" dirty="0">
                <a:solidFill>
                  <a:schemeClr val="dk1"/>
                </a:solidFill>
                <a:latin typeface="Century Gothic"/>
                <a:ea typeface="Century Gothic"/>
                <a:cs typeface="Century Gothic"/>
                <a:sym typeface="Century Gothic"/>
              </a:rPr>
              <a:t>genere errores se atenúan y por tanto, es más fiable.</a:t>
            </a:r>
            <a:endParaRPr sz="1400" b="1" i="0" u="none" strike="noStrike" cap="none" dirty="0">
              <a:solidFill>
                <a:srgbClr val="000000"/>
              </a:solidFill>
              <a:latin typeface="Arial"/>
              <a:ea typeface="Arial"/>
              <a:cs typeface="Arial"/>
              <a:sym typeface="Arial"/>
            </a:endParaRPr>
          </a:p>
        </p:txBody>
      </p:sp>
      <p:pic>
        <p:nvPicPr>
          <p:cNvPr id="91" name="Google Shape;91;p13"/>
          <p:cNvPicPr preferRelativeResize="0"/>
          <p:nvPr/>
        </p:nvPicPr>
        <p:blipFill rotWithShape="1">
          <a:blip r:embed="rId3">
            <a:alphaModFix/>
          </a:blip>
          <a:srcRect/>
          <a:stretch/>
        </p:blipFill>
        <p:spPr>
          <a:xfrm>
            <a:off x="6588224" y="3382359"/>
            <a:ext cx="2482490" cy="156641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50</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460807" y="888832"/>
            <a:ext cx="6951829" cy="854040"/>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Vamos a lanzar estos test…</a:t>
            </a: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pic>
        <p:nvPicPr>
          <p:cNvPr id="3" name="Imagen 2">
            <a:extLst>
              <a:ext uri="{FF2B5EF4-FFF2-40B4-BE49-F238E27FC236}">
                <a16:creationId xmlns:a16="http://schemas.microsoft.com/office/drawing/2014/main" id="{8BB1D00A-0761-5646-F314-ABC0CBA905A1}"/>
              </a:ext>
            </a:extLst>
          </p:cNvPr>
          <p:cNvPicPr>
            <a:picLocks noChangeAspect="1"/>
          </p:cNvPicPr>
          <p:nvPr/>
        </p:nvPicPr>
        <p:blipFill>
          <a:blip r:embed="rId3"/>
          <a:stretch>
            <a:fillRect/>
          </a:stretch>
        </p:blipFill>
        <p:spPr>
          <a:xfrm>
            <a:off x="560336" y="679099"/>
            <a:ext cx="6153662" cy="4112117"/>
          </a:xfrm>
          <a:prstGeom prst="rect">
            <a:avLst/>
          </a:prstGeom>
        </p:spPr>
      </p:pic>
      <p:sp>
        <p:nvSpPr>
          <p:cNvPr id="5" name="CuadroTexto 4">
            <a:extLst>
              <a:ext uri="{FF2B5EF4-FFF2-40B4-BE49-F238E27FC236}">
                <a16:creationId xmlns:a16="http://schemas.microsoft.com/office/drawing/2014/main" id="{D89F93E4-B5F5-8DE7-F128-FAA33B4BAC01}"/>
              </a:ext>
            </a:extLst>
          </p:cNvPr>
          <p:cNvSpPr txBox="1"/>
          <p:nvPr/>
        </p:nvSpPr>
        <p:spPr>
          <a:xfrm>
            <a:off x="3637167" y="2138644"/>
            <a:ext cx="4601980" cy="1344022"/>
          </a:xfrm>
          <a:prstGeom prst="rect">
            <a:avLst/>
          </a:prstGeom>
          <a:noFill/>
        </p:spPr>
        <p:txBody>
          <a:bodyPr wrap="square">
            <a:spAutoFit/>
          </a:bodyPr>
          <a:lstStyle/>
          <a:p>
            <a:pPr marL="116549" lvl="0" algn="just">
              <a:lnSpc>
                <a:spcPct val="150000"/>
              </a:lnSpc>
              <a:buSzPts val="1100"/>
            </a:pPr>
            <a:r>
              <a:rPr lang="es-ES" sz="1400" dirty="0">
                <a:solidFill>
                  <a:srgbClr val="FF0000"/>
                </a:solidFill>
                <a:latin typeface="Century Gothic"/>
                <a:ea typeface="Century Gothic"/>
                <a:cs typeface="Century Gothic"/>
                <a:sym typeface="Century Gothic"/>
              </a:rPr>
              <a:t>Los test que no se pasan devolverán un error informando de la salida esperada y la salida obtenida. Esta información nos indicará que hay algún error en nuestro código.</a:t>
            </a:r>
          </a:p>
        </p:txBody>
      </p:sp>
    </p:spTree>
    <p:extLst>
      <p:ext uri="{BB962C8B-B14F-4D97-AF65-F5344CB8AC3E}">
        <p14:creationId xmlns:p14="http://schemas.microsoft.com/office/powerpoint/2010/main" val="1508171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51</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460807" y="888832"/>
            <a:ext cx="7992925" cy="1107955"/>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Además de las etiquetas básicas, también tenemos otras etiquetas, como la etiqueta </a:t>
            </a:r>
            <a:r>
              <a:rPr lang="es-ES" sz="1100" b="1" i="1" dirty="0">
                <a:solidFill>
                  <a:schemeClr val="dk1"/>
                </a:solidFill>
                <a:latin typeface="Century Gothic"/>
                <a:ea typeface="Century Gothic"/>
                <a:cs typeface="Century Gothic"/>
                <a:sym typeface="Century Gothic"/>
              </a:rPr>
              <a:t>[Ignore]</a:t>
            </a:r>
            <a:r>
              <a:rPr lang="es-ES" sz="1100" dirty="0">
                <a:solidFill>
                  <a:schemeClr val="dk1"/>
                </a:solidFill>
                <a:latin typeface="Century Gothic"/>
                <a:ea typeface="Century Gothic"/>
                <a:cs typeface="Century Gothic"/>
                <a:sym typeface="Century Gothic"/>
              </a:rPr>
              <a:t>, la cual nos permitirá ignorar un test</a:t>
            </a: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pic>
        <p:nvPicPr>
          <p:cNvPr id="4" name="Imagen 3">
            <a:extLst>
              <a:ext uri="{FF2B5EF4-FFF2-40B4-BE49-F238E27FC236}">
                <a16:creationId xmlns:a16="http://schemas.microsoft.com/office/drawing/2014/main" id="{89EF271F-B733-2203-61BC-6EEF8F3A72AD}"/>
              </a:ext>
            </a:extLst>
          </p:cNvPr>
          <p:cNvPicPr>
            <a:picLocks noChangeAspect="1"/>
          </p:cNvPicPr>
          <p:nvPr/>
        </p:nvPicPr>
        <p:blipFill>
          <a:blip r:embed="rId3"/>
          <a:stretch>
            <a:fillRect/>
          </a:stretch>
        </p:blipFill>
        <p:spPr>
          <a:xfrm>
            <a:off x="690268" y="1504674"/>
            <a:ext cx="6573187" cy="3284079"/>
          </a:xfrm>
          <a:prstGeom prst="rect">
            <a:avLst/>
          </a:prstGeom>
        </p:spPr>
      </p:pic>
    </p:spTree>
    <p:extLst>
      <p:ext uri="{BB962C8B-B14F-4D97-AF65-F5344CB8AC3E}">
        <p14:creationId xmlns:p14="http://schemas.microsoft.com/office/powerpoint/2010/main" val="674494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52</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Pruebas unitarias en C#</a:t>
            </a:r>
          </a:p>
        </p:txBody>
      </p:sp>
      <p:sp>
        <p:nvSpPr>
          <p:cNvPr id="428" name="Google Shape;428;p40"/>
          <p:cNvSpPr txBox="1"/>
          <p:nvPr/>
        </p:nvSpPr>
        <p:spPr>
          <a:xfrm>
            <a:off x="460807" y="888832"/>
            <a:ext cx="7992925" cy="1615787"/>
          </a:xfrm>
          <a:prstGeom prst="rect">
            <a:avLst/>
          </a:prstGeom>
          <a:noFill/>
          <a:ln>
            <a:noFill/>
          </a:ln>
        </p:spPr>
        <p:txBody>
          <a:bodyPr spcFirstLastPara="1" wrap="square" lIns="91425" tIns="45700" rIns="91425" bIns="45700" anchor="t" anchorCtr="0">
            <a:spAutoFit/>
          </a:bodyPr>
          <a:lstStyle/>
          <a:p>
            <a:pPr marL="116549" lvl="0" algn="just">
              <a:lnSpc>
                <a:spcPct val="150000"/>
              </a:lnSpc>
              <a:buSzPts val="1100"/>
            </a:pPr>
            <a:r>
              <a:rPr lang="es-ES" sz="1100" dirty="0">
                <a:solidFill>
                  <a:schemeClr val="dk1"/>
                </a:solidFill>
                <a:latin typeface="Century Gothic"/>
                <a:ea typeface="Century Gothic"/>
                <a:cs typeface="Century Gothic"/>
                <a:sym typeface="Century Gothic"/>
              </a:rPr>
              <a:t>Cuando sepamos que cierto caso de prueba debe devolver una excepción (dividir por cero, intentar pasar de tipos, pasarnos de longitud de un array…) podemos usar la etiqueta </a:t>
            </a:r>
            <a:r>
              <a:rPr lang="es-ES" sz="1100" b="1" i="1" dirty="0">
                <a:solidFill>
                  <a:schemeClr val="dk1"/>
                </a:solidFill>
                <a:latin typeface="Century Gothic"/>
                <a:ea typeface="Century Gothic"/>
                <a:cs typeface="Century Gothic"/>
                <a:sym typeface="Century Gothic"/>
              </a:rPr>
              <a:t>[</a:t>
            </a:r>
            <a:r>
              <a:rPr lang="es-ES" sz="1100" b="1" i="1" dirty="0" err="1">
                <a:solidFill>
                  <a:schemeClr val="dk1"/>
                </a:solidFill>
                <a:latin typeface="Century Gothic"/>
                <a:ea typeface="Century Gothic"/>
                <a:cs typeface="Century Gothic"/>
                <a:sym typeface="Century Gothic"/>
              </a:rPr>
              <a:t>ExpectedException</a:t>
            </a:r>
            <a:r>
              <a:rPr lang="es-ES" sz="1100" b="1" i="1" dirty="0">
                <a:solidFill>
                  <a:schemeClr val="dk1"/>
                </a:solidFill>
                <a:latin typeface="Century Gothic"/>
                <a:ea typeface="Century Gothic"/>
                <a:cs typeface="Century Gothic"/>
                <a:sym typeface="Century Gothic"/>
              </a:rPr>
              <a:t>(</a:t>
            </a:r>
            <a:r>
              <a:rPr lang="es-ES" sz="1100" b="1" i="1" dirty="0" err="1">
                <a:solidFill>
                  <a:schemeClr val="dk1"/>
                </a:solidFill>
                <a:latin typeface="Century Gothic"/>
                <a:ea typeface="Century Gothic"/>
                <a:cs typeface="Century Gothic"/>
                <a:sym typeface="Century Gothic"/>
              </a:rPr>
              <a:t>typeof</a:t>
            </a:r>
            <a:r>
              <a:rPr lang="es-ES" sz="1100" b="1" i="1" dirty="0">
                <a:solidFill>
                  <a:schemeClr val="dk1"/>
                </a:solidFill>
                <a:latin typeface="Century Gothic"/>
                <a:ea typeface="Century Gothic"/>
                <a:cs typeface="Century Gothic"/>
                <a:sym typeface="Century Gothic"/>
              </a:rPr>
              <a:t>(</a:t>
            </a:r>
            <a:r>
              <a:rPr lang="es-ES" sz="1100" b="1" i="1" dirty="0" err="1">
                <a:solidFill>
                  <a:schemeClr val="dk1"/>
                </a:solidFill>
                <a:latin typeface="Century Gothic"/>
                <a:ea typeface="Century Gothic"/>
                <a:cs typeface="Century Gothic"/>
                <a:sym typeface="Century Gothic"/>
              </a:rPr>
              <a:t>ExcepcionACapturar</a:t>
            </a:r>
            <a:r>
              <a:rPr lang="es-ES" sz="1100" b="1" i="1" dirty="0">
                <a:solidFill>
                  <a:schemeClr val="dk1"/>
                </a:solidFill>
                <a:latin typeface="Century Gothic"/>
                <a:ea typeface="Century Gothic"/>
                <a:cs typeface="Century Gothic"/>
                <a:sym typeface="Century Gothic"/>
              </a:rPr>
              <a:t>))]</a:t>
            </a:r>
            <a:r>
              <a:rPr lang="es-ES" sz="1100" dirty="0">
                <a:solidFill>
                  <a:schemeClr val="dk1"/>
                </a:solidFill>
                <a:latin typeface="Century Gothic"/>
                <a:ea typeface="Century Gothic"/>
                <a:cs typeface="Century Gothic"/>
                <a:sym typeface="Century Gothic"/>
              </a:rPr>
              <a:t>, donde </a:t>
            </a:r>
            <a:r>
              <a:rPr lang="es-ES" sz="1100" b="1" i="1" dirty="0" err="1">
                <a:solidFill>
                  <a:schemeClr val="dk1"/>
                </a:solidFill>
                <a:latin typeface="Century Gothic"/>
                <a:ea typeface="Century Gothic"/>
                <a:cs typeface="Century Gothic"/>
                <a:sym typeface="Century Gothic"/>
              </a:rPr>
              <a:t>ExcepcionACapturar</a:t>
            </a:r>
            <a:r>
              <a:rPr lang="es-ES" sz="1100" dirty="0">
                <a:solidFill>
                  <a:schemeClr val="dk1"/>
                </a:solidFill>
                <a:latin typeface="Century Gothic"/>
                <a:ea typeface="Century Gothic"/>
                <a:cs typeface="Century Gothic"/>
                <a:sym typeface="Century Gothic"/>
              </a:rPr>
              <a:t> es el tipo de excepción que esperamos.</a:t>
            </a: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pic>
        <p:nvPicPr>
          <p:cNvPr id="3" name="Imagen 2">
            <a:extLst>
              <a:ext uri="{FF2B5EF4-FFF2-40B4-BE49-F238E27FC236}">
                <a16:creationId xmlns:a16="http://schemas.microsoft.com/office/drawing/2014/main" id="{F43F75CD-DCB1-D1D3-42E8-FA4CEB9F6922}"/>
              </a:ext>
            </a:extLst>
          </p:cNvPr>
          <p:cNvPicPr>
            <a:picLocks noChangeAspect="1"/>
          </p:cNvPicPr>
          <p:nvPr/>
        </p:nvPicPr>
        <p:blipFill>
          <a:blip r:embed="rId3"/>
          <a:stretch>
            <a:fillRect/>
          </a:stretch>
        </p:blipFill>
        <p:spPr>
          <a:xfrm>
            <a:off x="85846" y="2048680"/>
            <a:ext cx="9144000" cy="2392822"/>
          </a:xfrm>
          <a:prstGeom prst="rect">
            <a:avLst/>
          </a:prstGeom>
        </p:spPr>
      </p:pic>
    </p:spTree>
    <p:extLst>
      <p:ext uri="{BB962C8B-B14F-4D97-AF65-F5344CB8AC3E}">
        <p14:creationId xmlns:p14="http://schemas.microsoft.com/office/powerpoint/2010/main" val="1625579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53</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Ejercicios</a:t>
            </a:r>
          </a:p>
        </p:txBody>
      </p:sp>
      <p:sp>
        <p:nvSpPr>
          <p:cNvPr id="428" name="Google Shape;428;p40"/>
          <p:cNvSpPr txBox="1"/>
          <p:nvPr/>
        </p:nvSpPr>
        <p:spPr>
          <a:xfrm>
            <a:off x="460807" y="888832"/>
            <a:ext cx="7992925" cy="4916690"/>
          </a:xfrm>
          <a:prstGeom prst="rect">
            <a:avLst/>
          </a:prstGeom>
          <a:noFill/>
          <a:ln>
            <a:noFill/>
          </a:ln>
        </p:spPr>
        <p:txBody>
          <a:bodyPr spcFirstLastPara="1" wrap="square" lIns="91425" tIns="45700" rIns="91425" bIns="45700" anchor="t" anchorCtr="0">
            <a:spAutoFit/>
          </a:bodyPr>
          <a:lstStyle/>
          <a:p>
            <a:pPr marL="345149" lvl="0" indent="-228600" algn="just">
              <a:lnSpc>
                <a:spcPct val="150000"/>
              </a:lnSpc>
              <a:buSzPts val="1100"/>
              <a:buFont typeface="+mj-lt"/>
              <a:buAutoNum type="arabicPeriod"/>
            </a:pPr>
            <a:r>
              <a:rPr lang="es-ES" sz="1100" dirty="0">
                <a:solidFill>
                  <a:schemeClr val="dk1"/>
                </a:solidFill>
                <a:latin typeface="Century Gothic"/>
                <a:ea typeface="Century Gothic"/>
                <a:cs typeface="Century Gothic"/>
                <a:sym typeface="Century Gothic"/>
              </a:rPr>
              <a:t>Crea una función </a:t>
            </a:r>
            <a:r>
              <a:rPr lang="es-ES" sz="1100" b="1" i="1" dirty="0" err="1">
                <a:solidFill>
                  <a:schemeClr val="dk1"/>
                </a:solidFill>
                <a:latin typeface="Century Gothic"/>
                <a:ea typeface="Century Gothic"/>
                <a:cs typeface="Century Gothic"/>
                <a:sym typeface="Century Gothic"/>
              </a:rPr>
              <a:t>public</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static</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int</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numMenosMedia</a:t>
            </a:r>
            <a:r>
              <a:rPr lang="es-ES" sz="1100" b="1" i="1" dirty="0">
                <a:solidFill>
                  <a:schemeClr val="dk1"/>
                </a:solidFill>
                <a:latin typeface="Century Gothic"/>
                <a:ea typeface="Century Gothic"/>
                <a:cs typeface="Century Gothic"/>
                <a:sym typeface="Century Gothic"/>
              </a:rPr>
              <a:t>(</a:t>
            </a:r>
            <a:r>
              <a:rPr lang="es-ES" sz="1100" b="1" i="1" dirty="0" err="1">
                <a:solidFill>
                  <a:schemeClr val="dk1"/>
                </a:solidFill>
                <a:latin typeface="Century Gothic"/>
                <a:ea typeface="Century Gothic"/>
                <a:cs typeface="Century Gothic"/>
                <a:sym typeface="Century Gothic"/>
              </a:rPr>
              <a:t>int</a:t>
            </a:r>
            <a:r>
              <a:rPr lang="es-ES" sz="1100" b="1" i="1" dirty="0">
                <a:solidFill>
                  <a:schemeClr val="dk1"/>
                </a:solidFill>
                <a:latin typeface="Century Gothic"/>
                <a:ea typeface="Century Gothic"/>
                <a:cs typeface="Century Gothic"/>
                <a:sym typeface="Century Gothic"/>
              </a:rPr>
              <a:t>[] array)</a:t>
            </a:r>
            <a:r>
              <a:rPr lang="es-ES" sz="1100" dirty="0">
                <a:solidFill>
                  <a:schemeClr val="dk1"/>
                </a:solidFill>
                <a:latin typeface="Century Gothic"/>
                <a:ea typeface="Century Gothic"/>
                <a:cs typeface="Century Gothic"/>
                <a:sym typeface="Century Gothic"/>
              </a:rPr>
              <a:t>, que devuelva el número de elementos que tenga </a:t>
            </a:r>
            <a:r>
              <a:rPr lang="es-ES" sz="1100" b="1" i="1" dirty="0">
                <a:solidFill>
                  <a:schemeClr val="dk1"/>
                </a:solidFill>
                <a:latin typeface="Century Gothic"/>
                <a:ea typeface="Century Gothic"/>
                <a:cs typeface="Century Gothic"/>
                <a:sym typeface="Century Gothic"/>
              </a:rPr>
              <a:t>array</a:t>
            </a:r>
            <a:r>
              <a:rPr lang="es-ES" sz="1100" dirty="0">
                <a:solidFill>
                  <a:schemeClr val="dk1"/>
                </a:solidFill>
                <a:latin typeface="Century Gothic"/>
                <a:ea typeface="Century Gothic"/>
                <a:cs typeface="Century Gothic"/>
                <a:sym typeface="Century Gothic"/>
              </a:rPr>
              <a:t> con valores inferiores a la media de los valores del array.</a:t>
            </a:r>
          </a:p>
          <a:p>
            <a:pPr marL="345149" lvl="0" indent="-228600" algn="just">
              <a:lnSpc>
                <a:spcPct val="150000"/>
              </a:lnSpc>
              <a:buSzPts val="1100"/>
              <a:buFont typeface="+mj-lt"/>
              <a:buAutoNum type="arabicPeriod"/>
            </a:pPr>
            <a:r>
              <a:rPr lang="es-ES" sz="1100" dirty="0">
                <a:solidFill>
                  <a:schemeClr val="dk1"/>
                </a:solidFill>
                <a:latin typeface="Century Gothic"/>
                <a:ea typeface="Century Gothic"/>
                <a:cs typeface="Century Gothic"/>
                <a:sym typeface="Century Gothic"/>
              </a:rPr>
              <a:t>Crea una función </a:t>
            </a:r>
            <a:r>
              <a:rPr lang="es-ES" sz="1100" b="1" i="1" dirty="0" err="1">
                <a:solidFill>
                  <a:schemeClr val="dk1"/>
                </a:solidFill>
                <a:latin typeface="Century Gothic"/>
                <a:ea typeface="Century Gothic"/>
                <a:cs typeface="Century Gothic"/>
                <a:sym typeface="Century Gothic"/>
              </a:rPr>
              <a:t>public</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static</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bool</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estaOrdenada</a:t>
            </a:r>
            <a:r>
              <a:rPr lang="es-ES" sz="1100" b="1" i="1" dirty="0">
                <a:solidFill>
                  <a:schemeClr val="dk1"/>
                </a:solidFill>
                <a:latin typeface="Century Gothic"/>
                <a:ea typeface="Century Gothic"/>
                <a:cs typeface="Century Gothic"/>
                <a:sym typeface="Century Gothic"/>
              </a:rPr>
              <a:t>(</a:t>
            </a:r>
            <a:r>
              <a:rPr lang="es-ES" sz="1100" b="1" i="1" dirty="0" err="1">
                <a:solidFill>
                  <a:schemeClr val="dk1"/>
                </a:solidFill>
                <a:latin typeface="Century Gothic"/>
                <a:ea typeface="Century Gothic"/>
                <a:cs typeface="Century Gothic"/>
                <a:sym typeface="Century Gothic"/>
              </a:rPr>
              <a:t>int</a:t>
            </a:r>
            <a:r>
              <a:rPr lang="es-ES" sz="1100" b="1" i="1" dirty="0">
                <a:solidFill>
                  <a:schemeClr val="dk1"/>
                </a:solidFill>
                <a:latin typeface="Century Gothic"/>
                <a:ea typeface="Century Gothic"/>
                <a:cs typeface="Century Gothic"/>
                <a:sym typeface="Century Gothic"/>
              </a:rPr>
              <a:t>[] array)</a:t>
            </a:r>
            <a:r>
              <a:rPr lang="es-ES" sz="1100" dirty="0">
                <a:solidFill>
                  <a:schemeClr val="dk1"/>
                </a:solidFill>
                <a:latin typeface="Century Gothic"/>
                <a:ea typeface="Century Gothic"/>
                <a:cs typeface="Century Gothic"/>
                <a:sym typeface="Century Gothic"/>
              </a:rPr>
              <a:t> que devolverá true, si el array está ordenado de forma descendente.</a:t>
            </a:r>
          </a:p>
          <a:p>
            <a:pPr marL="345149" lvl="0" indent="-228600" algn="just">
              <a:lnSpc>
                <a:spcPct val="150000"/>
              </a:lnSpc>
              <a:buSzPts val="1100"/>
              <a:buFont typeface="+mj-lt"/>
              <a:buAutoNum type="arabicPeriod"/>
            </a:pPr>
            <a:r>
              <a:rPr lang="es-ES" sz="1100" dirty="0">
                <a:solidFill>
                  <a:schemeClr val="dk1"/>
                </a:solidFill>
                <a:latin typeface="Century Gothic"/>
                <a:ea typeface="Century Gothic"/>
                <a:cs typeface="Century Gothic"/>
                <a:sym typeface="Century Gothic"/>
              </a:rPr>
              <a:t>Crea una función </a:t>
            </a:r>
            <a:r>
              <a:rPr lang="es-ES" sz="1100" b="1" i="1" dirty="0" err="1">
                <a:solidFill>
                  <a:schemeClr val="dk1"/>
                </a:solidFill>
                <a:latin typeface="Century Gothic"/>
                <a:ea typeface="Century Gothic"/>
                <a:cs typeface="Century Gothic"/>
                <a:sym typeface="Century Gothic"/>
              </a:rPr>
              <a:t>public</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static</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bool</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comprobarPassword</a:t>
            </a:r>
            <a:r>
              <a:rPr lang="es-ES" sz="1100" b="1" i="1" dirty="0">
                <a:solidFill>
                  <a:schemeClr val="dk1"/>
                </a:solidFill>
                <a:latin typeface="Century Gothic"/>
                <a:ea typeface="Century Gothic"/>
                <a:cs typeface="Century Gothic"/>
                <a:sym typeface="Century Gothic"/>
              </a:rPr>
              <a:t>(</a:t>
            </a:r>
            <a:r>
              <a:rPr lang="es-ES" sz="1100" b="1" i="1" dirty="0" err="1">
                <a:solidFill>
                  <a:schemeClr val="dk1"/>
                </a:solidFill>
                <a:latin typeface="Century Gothic"/>
                <a:ea typeface="Century Gothic"/>
                <a:cs typeface="Century Gothic"/>
                <a:sym typeface="Century Gothic"/>
              </a:rPr>
              <a:t>String</a:t>
            </a:r>
            <a:r>
              <a:rPr lang="es-ES" sz="1100" b="1" i="1" dirty="0">
                <a:solidFill>
                  <a:schemeClr val="dk1"/>
                </a:solidFill>
                <a:latin typeface="Century Gothic"/>
                <a:ea typeface="Century Gothic"/>
                <a:cs typeface="Century Gothic"/>
                <a:sym typeface="Century Gothic"/>
              </a:rPr>
              <a:t> </a:t>
            </a:r>
            <a:r>
              <a:rPr lang="es-ES" sz="1100" b="1" i="1" dirty="0" err="1">
                <a:solidFill>
                  <a:schemeClr val="dk1"/>
                </a:solidFill>
                <a:latin typeface="Century Gothic"/>
                <a:ea typeface="Century Gothic"/>
                <a:cs typeface="Century Gothic"/>
                <a:sym typeface="Century Gothic"/>
              </a:rPr>
              <a:t>pass</a:t>
            </a:r>
            <a:r>
              <a:rPr lang="es-ES" sz="1100" b="1" i="1" dirty="0">
                <a:solidFill>
                  <a:schemeClr val="dk1"/>
                </a:solidFill>
                <a:latin typeface="Century Gothic"/>
                <a:ea typeface="Century Gothic"/>
                <a:cs typeface="Century Gothic"/>
                <a:sym typeface="Century Gothic"/>
              </a:rPr>
              <a:t>) </a:t>
            </a:r>
            <a:r>
              <a:rPr lang="es-ES" sz="1100" dirty="0">
                <a:solidFill>
                  <a:schemeClr val="dk1"/>
                </a:solidFill>
                <a:latin typeface="Century Gothic"/>
                <a:ea typeface="Century Gothic"/>
                <a:cs typeface="Century Gothic"/>
                <a:sym typeface="Century Gothic"/>
              </a:rPr>
              <a:t>que devolverá true si la contraseña pasada como parámetro cumple las siguientes condiciones:</a:t>
            </a:r>
          </a:p>
          <a:p>
            <a:pPr marL="345149" lvl="8" indent="-228600" algn="just">
              <a:lnSpc>
                <a:spcPct val="150000"/>
              </a:lnSpc>
              <a:buSzPts val="1100"/>
              <a:buFont typeface="+mj-lt"/>
              <a:buAutoNum type="arabicPeriod"/>
            </a:pPr>
            <a:r>
              <a:rPr lang="es-ES" sz="1100" dirty="0">
                <a:solidFill>
                  <a:schemeClr val="dk1"/>
                </a:solidFill>
                <a:latin typeface="Century Gothic"/>
                <a:ea typeface="Century Gothic"/>
                <a:cs typeface="Century Gothic"/>
                <a:sym typeface="Century Gothic"/>
              </a:rPr>
              <a:t>Tiene entre 4 y 6 caracteres.</a:t>
            </a:r>
          </a:p>
          <a:p>
            <a:pPr marL="345149" lvl="8" indent="-228600" algn="just">
              <a:lnSpc>
                <a:spcPct val="150000"/>
              </a:lnSpc>
              <a:buSzPts val="1100"/>
              <a:buFont typeface="+mj-lt"/>
              <a:buAutoNum type="arabicPeriod"/>
            </a:pPr>
            <a:r>
              <a:rPr lang="es-ES" sz="1100" dirty="0">
                <a:solidFill>
                  <a:schemeClr val="dk1"/>
                </a:solidFill>
                <a:latin typeface="Century Gothic"/>
                <a:ea typeface="Century Gothic"/>
                <a:cs typeface="Century Gothic"/>
                <a:sym typeface="Century Gothic"/>
              </a:rPr>
              <a:t>Tiene una minúscula y una </a:t>
            </a:r>
            <a:r>
              <a:rPr lang="es-ES" sz="1100" dirty="0" err="1">
                <a:solidFill>
                  <a:schemeClr val="dk1"/>
                </a:solidFill>
                <a:latin typeface="Century Gothic"/>
                <a:ea typeface="Century Gothic"/>
                <a:cs typeface="Century Gothic"/>
                <a:sym typeface="Century Gothic"/>
              </a:rPr>
              <a:t>mayuscula</a:t>
            </a:r>
            <a:r>
              <a:rPr lang="es-ES" sz="1100" dirty="0">
                <a:solidFill>
                  <a:schemeClr val="dk1"/>
                </a:solidFill>
                <a:latin typeface="Century Gothic"/>
                <a:ea typeface="Century Gothic"/>
                <a:cs typeface="Century Gothic"/>
                <a:sym typeface="Century Gothic"/>
              </a:rPr>
              <a:t>.</a:t>
            </a:r>
          </a:p>
          <a:p>
            <a:pPr marL="345149" lvl="8" indent="-228600" algn="just">
              <a:lnSpc>
                <a:spcPct val="150000"/>
              </a:lnSpc>
              <a:buSzPts val="1100"/>
              <a:buFont typeface="+mj-lt"/>
              <a:buAutoNum type="arabicPeriod"/>
            </a:pPr>
            <a:r>
              <a:rPr lang="es-ES" sz="1100" dirty="0">
                <a:solidFill>
                  <a:schemeClr val="dk1"/>
                </a:solidFill>
                <a:latin typeface="Century Gothic"/>
                <a:ea typeface="Century Gothic"/>
                <a:cs typeface="Century Gothic"/>
                <a:sym typeface="Century Gothic"/>
              </a:rPr>
              <a:t>Contiene un dígito</a:t>
            </a:r>
          </a:p>
          <a:p>
            <a:pPr marL="345149" lvl="8" indent="-228600" algn="just">
              <a:lnSpc>
                <a:spcPct val="150000"/>
              </a:lnSpc>
              <a:buSzPts val="1100"/>
              <a:buFont typeface="+mj-lt"/>
              <a:buAutoNum type="arabicPeriod"/>
            </a:pPr>
            <a:r>
              <a:rPr lang="es-ES" sz="1100" dirty="0">
                <a:solidFill>
                  <a:schemeClr val="dk1"/>
                </a:solidFill>
                <a:latin typeface="Century Gothic"/>
                <a:ea typeface="Century Gothic"/>
                <a:cs typeface="Century Gothic"/>
                <a:sym typeface="Century Gothic"/>
              </a:rPr>
              <a:t>No contiene la palabra </a:t>
            </a:r>
            <a:r>
              <a:rPr lang="es-ES" sz="1100" b="1" i="1" dirty="0">
                <a:solidFill>
                  <a:schemeClr val="dk1"/>
                </a:solidFill>
                <a:latin typeface="Century Gothic"/>
                <a:ea typeface="Century Gothic"/>
                <a:cs typeface="Century Gothic"/>
                <a:sym typeface="Century Gothic"/>
              </a:rPr>
              <a:t>Hitler</a:t>
            </a:r>
            <a:r>
              <a:rPr lang="es-ES" sz="1100" dirty="0">
                <a:solidFill>
                  <a:schemeClr val="dk1"/>
                </a:solidFill>
                <a:latin typeface="Century Gothic"/>
                <a:ea typeface="Century Gothic"/>
                <a:cs typeface="Century Gothic"/>
                <a:sym typeface="Century Gothic"/>
              </a:rPr>
              <a:t>.</a:t>
            </a:r>
          </a:p>
          <a:p>
            <a:pPr marL="116549" lvl="8"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8" algn="just">
              <a:lnSpc>
                <a:spcPct val="150000"/>
              </a:lnSpc>
              <a:buSzPts val="1100"/>
            </a:pPr>
            <a:r>
              <a:rPr lang="es-ES" sz="1100" dirty="0">
                <a:solidFill>
                  <a:schemeClr val="dk1"/>
                </a:solidFill>
                <a:latin typeface="Century Gothic"/>
                <a:ea typeface="Century Gothic"/>
                <a:cs typeface="Century Gothic"/>
                <a:sym typeface="Century Gothic"/>
              </a:rPr>
              <a:t>Crea estos 3 ejercicios en una misma solución, y diseña casos de prueba ya sea usando técnicas de caja blanca o caja negra.</a:t>
            </a:r>
          </a:p>
          <a:p>
            <a:pPr marL="116549" lvl="8" algn="just">
              <a:lnSpc>
                <a:spcPct val="150000"/>
              </a:lnSpc>
              <a:buSzPts val="1100"/>
            </a:pPr>
            <a:r>
              <a:rPr lang="es-ES" sz="1100" dirty="0">
                <a:solidFill>
                  <a:schemeClr val="dk1"/>
                </a:solidFill>
                <a:latin typeface="Century Gothic"/>
                <a:ea typeface="Century Gothic"/>
                <a:cs typeface="Century Gothic"/>
                <a:sym typeface="Century Gothic"/>
              </a:rPr>
              <a:t>Implementa dichos casos de prueba usando </a:t>
            </a:r>
            <a:r>
              <a:rPr lang="es-ES" sz="1100" dirty="0" err="1">
                <a:solidFill>
                  <a:schemeClr val="dk1"/>
                </a:solidFill>
                <a:latin typeface="Century Gothic"/>
                <a:ea typeface="Century Gothic"/>
                <a:cs typeface="Century Gothic"/>
                <a:sym typeface="Century Gothic"/>
              </a:rPr>
              <a:t>MSTest</a:t>
            </a:r>
            <a:r>
              <a:rPr lang="es-ES" sz="1100" dirty="0">
                <a:solidFill>
                  <a:schemeClr val="dk1"/>
                </a:solidFill>
                <a:latin typeface="Century Gothic"/>
                <a:ea typeface="Century Gothic"/>
                <a:cs typeface="Century Gothic"/>
                <a:sym typeface="Century Gothic"/>
              </a:rPr>
              <a:t> (crea un proyecto de test para </a:t>
            </a:r>
            <a:r>
              <a:rPr lang="es-ES" sz="1100">
                <a:solidFill>
                  <a:schemeClr val="dk1"/>
                </a:solidFill>
                <a:latin typeface="Century Gothic"/>
                <a:ea typeface="Century Gothic"/>
                <a:cs typeface="Century Gothic"/>
                <a:sym typeface="Century Gothic"/>
              </a:rPr>
              <a:t>cada función)</a:t>
            </a:r>
            <a:endParaRPr lang="es-ES" sz="1100" dirty="0">
              <a:solidFill>
                <a:schemeClr val="dk1"/>
              </a:solidFill>
              <a:latin typeface="Century Gothic"/>
              <a:ea typeface="Century Gothic"/>
              <a:cs typeface="Century Gothic"/>
              <a:sym typeface="Century Gothic"/>
            </a:endParaRPr>
          </a:p>
          <a:p>
            <a:pPr marL="345149" lvl="6" indent="-228600" algn="just">
              <a:lnSpc>
                <a:spcPct val="150000"/>
              </a:lnSpc>
              <a:buSzPts val="1100"/>
              <a:buFont typeface="+mj-lt"/>
              <a:buAutoNum type="arabicPeriod"/>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54463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54</a:t>
            </a:fld>
            <a:endParaRPr sz="1800" b="0" i="0" u="none" strike="noStrike" cap="none">
              <a:solidFill>
                <a:srgbClr val="FFFFFF"/>
              </a:solidFill>
              <a:latin typeface="Century Gothic"/>
              <a:ea typeface="Century Gothic"/>
              <a:cs typeface="Century Gothic"/>
              <a:sym typeface="Century Gothic"/>
            </a:endParaRPr>
          </a:p>
        </p:txBody>
      </p:sp>
      <p:sp>
        <p:nvSpPr>
          <p:cNvPr id="422" name="Google Shape;422;p40"/>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423" name="Google Shape;423;p40"/>
          <p:cNvGrpSpPr/>
          <p:nvPr/>
        </p:nvGrpSpPr>
        <p:grpSpPr>
          <a:xfrm>
            <a:off x="85847" y="469368"/>
            <a:ext cx="8367885" cy="359313"/>
            <a:chOff x="274216" y="780591"/>
            <a:chExt cx="9372448" cy="479082"/>
          </a:xfrm>
        </p:grpSpPr>
        <p:sp>
          <p:nvSpPr>
            <p:cNvPr id="424" name="Google Shape;424;p40"/>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425" name="Google Shape;425;p40"/>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426" name="Google Shape;426;p40"/>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427" name="Google Shape;427;p40"/>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Bibliografía</a:t>
            </a:r>
          </a:p>
        </p:txBody>
      </p:sp>
      <p:sp>
        <p:nvSpPr>
          <p:cNvPr id="428" name="Google Shape;428;p40"/>
          <p:cNvSpPr txBox="1"/>
          <p:nvPr/>
        </p:nvSpPr>
        <p:spPr>
          <a:xfrm>
            <a:off x="460807" y="888832"/>
            <a:ext cx="7992925" cy="3139281"/>
          </a:xfrm>
          <a:prstGeom prst="rect">
            <a:avLst/>
          </a:prstGeom>
          <a:noFill/>
          <a:ln>
            <a:noFill/>
          </a:ln>
        </p:spPr>
        <p:txBody>
          <a:bodyPr spcFirstLastPara="1" wrap="square" lIns="91425" tIns="45700" rIns="91425" bIns="45700" anchor="t" anchorCtr="0">
            <a:spAutoFit/>
          </a:bodyPr>
          <a:lstStyle/>
          <a:p>
            <a:pPr marL="287999" lvl="6" indent="-171450" algn="just">
              <a:lnSpc>
                <a:spcPct val="150000"/>
              </a:lnSpc>
              <a:buSzPts val="1100"/>
              <a:buFont typeface="Arial" panose="020B0604020202020204" pitchFamily="34" charset="0"/>
              <a:buChar char="•"/>
            </a:pPr>
            <a:r>
              <a:rPr lang="en-US" sz="1100" b="1" i="1" dirty="0">
                <a:solidFill>
                  <a:schemeClr val="dk1"/>
                </a:solidFill>
                <a:latin typeface="Century Gothic"/>
                <a:ea typeface="Century Gothic"/>
                <a:cs typeface="Century Gothic"/>
                <a:sym typeface="Century Gothic"/>
              </a:rPr>
              <a:t>Sommerville, I. (2011). Software engineering (ed.). America: Pearson Education Inc</a:t>
            </a:r>
            <a:r>
              <a:rPr lang="en-US" sz="1100" dirty="0">
                <a:solidFill>
                  <a:schemeClr val="dk1"/>
                </a:solidFill>
                <a:latin typeface="Century Gothic"/>
                <a:ea typeface="Century Gothic"/>
                <a:cs typeface="Century Gothic"/>
                <a:sym typeface="Century Gothic"/>
              </a:rPr>
              <a:t>.</a:t>
            </a:r>
          </a:p>
          <a:p>
            <a:pPr marL="287999" lvl="6" indent="-171450" algn="just">
              <a:lnSpc>
                <a:spcPct val="150000"/>
              </a:lnSpc>
              <a:buSzPts val="1100"/>
              <a:buFont typeface="Arial" panose="020B0604020202020204" pitchFamily="34" charset="0"/>
              <a:buChar char="•"/>
            </a:pPr>
            <a:r>
              <a:rPr lang="en-US" sz="1100" b="1" i="1" dirty="0">
                <a:solidFill>
                  <a:schemeClr val="dk1"/>
                </a:solidFill>
                <a:latin typeface="Century Gothic"/>
                <a:ea typeface="Century Gothic"/>
                <a:cs typeface="Century Gothic"/>
                <a:sym typeface="Century Gothic"/>
              </a:rPr>
              <a:t>Myers, </a:t>
            </a:r>
            <a:r>
              <a:rPr lang="en-US" sz="1100" b="1" i="1" dirty="0" err="1">
                <a:solidFill>
                  <a:schemeClr val="dk1"/>
                </a:solidFill>
                <a:latin typeface="Century Gothic"/>
                <a:ea typeface="Century Gothic"/>
                <a:cs typeface="Century Gothic"/>
                <a:sym typeface="Century Gothic"/>
              </a:rPr>
              <a:t>Glenford</a:t>
            </a:r>
            <a:r>
              <a:rPr lang="en-US" sz="1100" b="1" i="1" dirty="0">
                <a:solidFill>
                  <a:schemeClr val="dk1"/>
                </a:solidFill>
                <a:latin typeface="Century Gothic"/>
                <a:ea typeface="Century Gothic"/>
                <a:cs typeface="Century Gothic"/>
                <a:sym typeface="Century Gothic"/>
              </a:rPr>
              <a:t> J., Corey Sandler, and Tom </a:t>
            </a:r>
            <a:r>
              <a:rPr lang="en-US" sz="1100" b="1" i="1" dirty="0" err="1">
                <a:solidFill>
                  <a:schemeClr val="dk1"/>
                </a:solidFill>
                <a:latin typeface="Century Gothic"/>
                <a:ea typeface="Century Gothic"/>
                <a:cs typeface="Century Gothic"/>
                <a:sym typeface="Century Gothic"/>
              </a:rPr>
              <a:t>Badgett</a:t>
            </a:r>
            <a:r>
              <a:rPr lang="en-US" sz="1100" b="1" i="1" dirty="0">
                <a:solidFill>
                  <a:schemeClr val="dk1"/>
                </a:solidFill>
                <a:latin typeface="Century Gothic"/>
                <a:ea typeface="Century Gothic"/>
                <a:cs typeface="Century Gothic"/>
                <a:sym typeface="Century Gothic"/>
              </a:rPr>
              <a:t>. The art of software testing. John Wiley &amp; Sons, 2011.</a:t>
            </a:r>
          </a:p>
          <a:p>
            <a:pPr marL="287999" lvl="6" indent="-171450" algn="just">
              <a:lnSpc>
                <a:spcPct val="150000"/>
              </a:lnSpc>
              <a:buSzPts val="1100"/>
              <a:buFont typeface="Arial" panose="020B0604020202020204" pitchFamily="34" charset="0"/>
              <a:buChar char="•"/>
            </a:pPr>
            <a:r>
              <a:rPr lang="en-US" sz="1100" b="1" i="1" dirty="0">
                <a:solidFill>
                  <a:schemeClr val="dk1"/>
                </a:solidFill>
                <a:latin typeface="Century Gothic"/>
              </a:rPr>
              <a:t>Jorgensen, Paul C. Software testing: a craftsman’s approach. CRC press, 2018. -&gt; </a:t>
            </a:r>
            <a:r>
              <a:rPr lang="en-US" sz="1100" b="1" i="1" dirty="0" err="1">
                <a:solidFill>
                  <a:schemeClr val="dk1"/>
                </a:solidFill>
                <a:latin typeface="Century Gothic"/>
              </a:rPr>
              <a:t>caja</a:t>
            </a:r>
            <a:r>
              <a:rPr lang="en-US" sz="1100" b="1" i="1" dirty="0">
                <a:solidFill>
                  <a:schemeClr val="dk1"/>
                </a:solidFill>
                <a:latin typeface="Century Gothic"/>
              </a:rPr>
              <a:t> </a:t>
            </a:r>
            <a:r>
              <a:rPr lang="en-US" sz="1100" b="1" i="1" dirty="0" err="1">
                <a:solidFill>
                  <a:schemeClr val="dk1"/>
                </a:solidFill>
                <a:latin typeface="Century Gothic"/>
              </a:rPr>
              <a:t>blanca</a:t>
            </a:r>
            <a:endParaRPr lang="en-US" sz="1100" b="1" i="1" dirty="0">
              <a:solidFill>
                <a:schemeClr val="dk1"/>
              </a:solidFill>
              <a:latin typeface="Century Gothic"/>
            </a:endParaRPr>
          </a:p>
          <a:p>
            <a:pPr marL="287999" lvl="6" indent="-171450" algn="just">
              <a:lnSpc>
                <a:spcPct val="150000"/>
              </a:lnSpc>
              <a:buSzPts val="1100"/>
              <a:buFont typeface="Arial" panose="020B0604020202020204" pitchFamily="34" charset="0"/>
              <a:buChar char="•"/>
            </a:pPr>
            <a:r>
              <a:rPr lang="en-US" sz="1100" b="1" i="1" dirty="0" err="1">
                <a:solidFill>
                  <a:schemeClr val="dk1"/>
                </a:solidFill>
                <a:latin typeface="Century Gothic"/>
                <a:sym typeface="Century Gothic"/>
              </a:rPr>
              <a:t>Kaner</a:t>
            </a:r>
            <a:r>
              <a:rPr lang="en-US" sz="1100" b="1" i="1" dirty="0">
                <a:solidFill>
                  <a:schemeClr val="dk1"/>
                </a:solidFill>
                <a:latin typeface="Century Gothic"/>
                <a:sym typeface="Century Gothic"/>
              </a:rPr>
              <a:t>, </a:t>
            </a:r>
            <a:r>
              <a:rPr lang="en-US" sz="1100" b="1" i="1" dirty="0" err="1">
                <a:solidFill>
                  <a:schemeClr val="dk1"/>
                </a:solidFill>
                <a:latin typeface="Century Gothic"/>
                <a:sym typeface="Century Gothic"/>
              </a:rPr>
              <a:t>Cem</a:t>
            </a:r>
            <a:r>
              <a:rPr lang="en-US" sz="1100" b="1" i="1" dirty="0">
                <a:solidFill>
                  <a:schemeClr val="dk1"/>
                </a:solidFill>
                <a:latin typeface="Century Gothic"/>
                <a:sym typeface="Century Gothic"/>
              </a:rPr>
              <a:t>, Sowmya Padmanabhan, and Douglas Hoffman. The Domain Testing Workbook. Context Driven Press, 2013. -&gt; </a:t>
            </a:r>
            <a:r>
              <a:rPr lang="en-US" sz="1100" b="1" i="1" dirty="0" err="1">
                <a:solidFill>
                  <a:schemeClr val="dk1"/>
                </a:solidFill>
                <a:latin typeface="Century Gothic"/>
                <a:sym typeface="Century Gothic"/>
              </a:rPr>
              <a:t>caja</a:t>
            </a:r>
            <a:r>
              <a:rPr lang="en-US" sz="1100" b="1" i="1" dirty="0">
                <a:solidFill>
                  <a:schemeClr val="dk1"/>
                </a:solidFill>
                <a:latin typeface="Century Gothic"/>
                <a:sym typeface="Century Gothic"/>
              </a:rPr>
              <a:t> Negra</a:t>
            </a:r>
          </a:p>
          <a:p>
            <a:pPr marL="287999" lvl="6" indent="-171450" algn="just">
              <a:lnSpc>
                <a:spcPct val="150000"/>
              </a:lnSpc>
              <a:buSzPts val="1100"/>
              <a:buFont typeface="Arial" panose="020B0604020202020204" pitchFamily="34" charset="0"/>
              <a:buChar char="•"/>
            </a:pPr>
            <a:r>
              <a:rPr lang="en-US" sz="1100" b="1" i="1" dirty="0">
                <a:solidFill>
                  <a:schemeClr val="dk1"/>
                </a:solidFill>
                <a:latin typeface="Century Gothic"/>
                <a:sym typeface="Century Gothic"/>
              </a:rPr>
              <a:t>Madhavi, Dr. "A White Box Testing Technique in </a:t>
            </a:r>
            <a:r>
              <a:rPr lang="en-US" sz="1100" b="1" i="1" dirty="0" err="1">
                <a:solidFill>
                  <a:schemeClr val="dk1"/>
                </a:solidFill>
                <a:latin typeface="Century Gothic"/>
                <a:sym typeface="Century Gothic"/>
              </a:rPr>
              <a:t>Softwre</a:t>
            </a:r>
            <a:r>
              <a:rPr lang="en-US" sz="1100" b="1" i="1" dirty="0">
                <a:solidFill>
                  <a:schemeClr val="dk1"/>
                </a:solidFill>
                <a:latin typeface="Century Gothic"/>
                <a:sym typeface="Century Gothic"/>
              </a:rPr>
              <a:t> Testing: Basis Path Testing." Journal for Research 1.04 (2016). -&gt; </a:t>
            </a:r>
            <a:r>
              <a:rPr lang="en-US" sz="1100" b="1" i="1" dirty="0" err="1">
                <a:solidFill>
                  <a:schemeClr val="dk1"/>
                </a:solidFill>
                <a:latin typeface="Century Gothic"/>
                <a:sym typeface="Century Gothic"/>
              </a:rPr>
              <a:t>caja</a:t>
            </a:r>
            <a:r>
              <a:rPr lang="en-US" sz="1100" b="1" i="1" dirty="0">
                <a:solidFill>
                  <a:schemeClr val="dk1"/>
                </a:solidFill>
                <a:latin typeface="Century Gothic"/>
                <a:sym typeface="Century Gothic"/>
              </a:rPr>
              <a:t> </a:t>
            </a:r>
            <a:r>
              <a:rPr lang="en-US" sz="1100" b="1" i="1">
                <a:solidFill>
                  <a:schemeClr val="dk1"/>
                </a:solidFill>
                <a:latin typeface="Century Gothic"/>
                <a:sym typeface="Century Gothic"/>
              </a:rPr>
              <a:t>blanca</a:t>
            </a:r>
            <a:endParaRPr lang="en-US" sz="1100" b="1" i="1" dirty="0">
              <a:solidFill>
                <a:schemeClr val="dk1"/>
              </a:solidFill>
              <a:latin typeface="Century Gothic"/>
              <a:sym typeface="Century Gothic"/>
            </a:endParaRPr>
          </a:p>
          <a:p>
            <a:pPr marL="287999" lvl="6" indent="-171450" algn="just">
              <a:lnSpc>
                <a:spcPct val="150000"/>
              </a:lnSpc>
              <a:buSzPts val="1100"/>
              <a:buFont typeface="Arial" panose="020B0604020202020204" pitchFamily="34" charset="0"/>
              <a:buChar char="•"/>
            </a:pPr>
            <a:endParaRPr lang="es-ES" sz="1100" b="1" i="1" dirty="0">
              <a:solidFill>
                <a:schemeClr val="dk1"/>
              </a:solidFill>
              <a:latin typeface="Century Gothic"/>
              <a:ea typeface="Century Gothic"/>
              <a:cs typeface="Century Gothic"/>
              <a:sym typeface="Century Gothic"/>
            </a:endParaRP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endParaRPr lang="es-ES" sz="1100" dirty="0">
              <a:solidFill>
                <a:schemeClr val="dk1"/>
              </a:solidFill>
              <a:latin typeface="Century Gothic"/>
              <a:ea typeface="Century Gothic"/>
              <a:cs typeface="Century Gothic"/>
              <a:sym typeface="Century Gothic"/>
            </a:endParaRPr>
          </a:p>
          <a:p>
            <a:pPr marL="116549" lvl="0" algn="just">
              <a:lnSpc>
                <a:spcPct val="150000"/>
              </a:lnSpc>
              <a:buSzPts val="1100"/>
            </a:pPr>
            <a:r>
              <a:rPr lang="es-ES" sz="1100" dirty="0">
                <a:solidFill>
                  <a:schemeClr val="dk1"/>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229158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6</a:t>
            </a:fld>
            <a:endParaRPr sz="1800" b="0" i="0" u="none" strike="noStrike" cap="none">
              <a:solidFill>
                <a:srgbClr val="FFFFFF"/>
              </a:solidFill>
              <a:latin typeface="Century Gothic"/>
              <a:ea typeface="Century Gothic"/>
              <a:cs typeface="Century Gothic"/>
              <a:sym typeface="Century Gothic"/>
            </a:endParaRPr>
          </a:p>
        </p:txBody>
      </p:sp>
      <p:sp>
        <p:nvSpPr>
          <p:cNvPr id="97" name="Google Shape;97;p14"/>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98" name="Google Shape;98;p14"/>
          <p:cNvGrpSpPr/>
          <p:nvPr/>
        </p:nvGrpSpPr>
        <p:grpSpPr>
          <a:xfrm>
            <a:off x="85847" y="469368"/>
            <a:ext cx="8367885" cy="359313"/>
            <a:chOff x="274216" y="780591"/>
            <a:chExt cx="9372448" cy="479082"/>
          </a:xfrm>
        </p:grpSpPr>
        <p:sp>
          <p:nvSpPr>
            <p:cNvPr id="99" name="Google Shape;99;p14"/>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100" name="Google Shape;100;p14"/>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101" name="Google Shape;101;p14"/>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102" name="Google Shape;102;p14"/>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Realización de pruebas</a:t>
            </a:r>
            <a:endParaRPr sz="1400" b="0" i="0" u="none" strike="noStrike" cap="none">
              <a:solidFill>
                <a:srgbClr val="000000"/>
              </a:solidFill>
              <a:latin typeface="Arial"/>
              <a:ea typeface="Arial"/>
              <a:cs typeface="Arial"/>
              <a:sym typeface="Arial"/>
            </a:endParaRPr>
          </a:p>
        </p:txBody>
      </p:sp>
      <p:sp>
        <p:nvSpPr>
          <p:cNvPr id="103" name="Google Shape;103;p14"/>
          <p:cNvSpPr txBox="1"/>
          <p:nvPr/>
        </p:nvSpPr>
        <p:spPr>
          <a:xfrm>
            <a:off x="440725" y="977933"/>
            <a:ext cx="7992925" cy="3361048"/>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1" i="0" u="none" strike="noStrike" cap="none">
                <a:solidFill>
                  <a:schemeClr val="dk1"/>
                </a:solidFill>
                <a:latin typeface="Century Gothic"/>
                <a:ea typeface="Century Gothic"/>
                <a:cs typeface="Century Gothic"/>
                <a:sym typeface="Century Gothic"/>
              </a:rPr>
              <a:t>En el proceso de desarrollo de software</a:t>
            </a:r>
            <a:r>
              <a:rPr lang="es-ES" sz="1100" b="0" i="0" u="none" strike="noStrike" cap="none">
                <a:solidFill>
                  <a:schemeClr val="dk1"/>
                </a:solidFill>
                <a:latin typeface="Century Gothic"/>
                <a:ea typeface="Century Gothic"/>
                <a:cs typeface="Century Gothic"/>
                <a:sym typeface="Century Gothic"/>
              </a:rPr>
              <a:t>, nos vamos a encontrar con un conjunto de actividades, donde </a:t>
            </a:r>
            <a:r>
              <a:rPr lang="es-ES" sz="1100" b="1" i="0" u="none" strike="noStrike" cap="none">
                <a:solidFill>
                  <a:schemeClr val="dk1"/>
                </a:solidFill>
                <a:latin typeface="Century Gothic"/>
                <a:ea typeface="Century Gothic"/>
                <a:cs typeface="Century Gothic"/>
                <a:sym typeface="Century Gothic"/>
              </a:rPr>
              <a:t>es muy fácil que se produzca un error humano. </a:t>
            </a:r>
            <a:endParaRPr sz="1400" b="0" i="0" u="none" strike="noStrike" cap="none">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Estos errores humanos pueden ser: una incorrecta especificación de los objetivos, errores producidos durante el</a:t>
            </a:r>
            <a:endParaRPr sz="1400" b="0" i="0" u="none" strike="noStrike" cap="none">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proceso de diseño y errores que aparecen en la fase de desarrollo.</a:t>
            </a:r>
            <a:endParaRPr sz="1400" b="0" i="0" u="none" strike="noStrike" cap="none">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1" i="0" u="none" strike="noStrike" cap="none">
                <a:solidFill>
                  <a:schemeClr val="dk1"/>
                </a:solidFill>
                <a:latin typeface="Century Gothic"/>
                <a:ea typeface="Century Gothic"/>
                <a:cs typeface="Century Gothic"/>
                <a:sym typeface="Century Gothic"/>
              </a:rPr>
              <a:t>Un error, que desde el punto de vista de codificación puede ser relativamente simple de corregir, puede resultar muy difícil y costoso de detectar y puede llegar a tener graves efectos en la organización.</a:t>
            </a:r>
            <a:endParaRPr sz="1400" b="0" i="0" u="none" strike="noStrike" cap="none">
              <a:solidFill>
                <a:srgbClr val="000000"/>
              </a:solidFill>
              <a:latin typeface="Arial"/>
              <a:ea typeface="Arial"/>
              <a:cs typeface="Arial"/>
              <a:sym typeface="Arial"/>
            </a:endParaRPr>
          </a:p>
          <a:p>
            <a:pPr marL="116549" marR="0" lvl="0" indent="0" algn="just" rtl="0">
              <a:lnSpc>
                <a:spcPct val="150000"/>
              </a:lnSpc>
              <a:spcBef>
                <a:spcPts val="0"/>
              </a:spcBef>
              <a:spcAft>
                <a:spcPts val="0"/>
              </a:spcAft>
              <a:buClr>
                <a:srgbClr val="000000"/>
              </a:buClr>
              <a:buSzPts val="1100"/>
              <a:buFont typeface="Arial"/>
              <a:buNone/>
            </a:pPr>
            <a:endParaRPr sz="1100" b="1" i="0" u="none" strike="noStrike" cap="none">
              <a:solidFill>
                <a:schemeClr val="dk1"/>
              </a:solidFill>
              <a:latin typeface="Century Gothic"/>
              <a:ea typeface="Century Gothic"/>
              <a:cs typeface="Century Gothic"/>
              <a:sym typeface="Century Gothic"/>
            </a:endParaRPr>
          </a:p>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a:solidFill>
                  <a:schemeClr val="dk1"/>
                </a:solidFill>
                <a:latin typeface="Century Gothic"/>
                <a:ea typeface="Century Gothic"/>
                <a:cs typeface="Century Gothic"/>
                <a:sym typeface="Century Gothic"/>
              </a:rPr>
              <a:t>Una de las características típicas del desarrollo de software basado en el ciclo de vida es la realización de controles periódicos, normalmente coincidiendo con los hitos del proyecto o la terminación de documentos. Estos controles pretenden una evaluación de la calidad de los productos generados (especificación de requisitos, documentos de diseño, etc.) para poder detectar posibles defectos cuanto antes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7</a:t>
            </a:fld>
            <a:endParaRPr sz="1800" b="0" i="0" u="none" strike="noStrike" cap="none">
              <a:solidFill>
                <a:srgbClr val="FFFFFF"/>
              </a:solidFill>
              <a:latin typeface="Century Gothic"/>
              <a:ea typeface="Century Gothic"/>
              <a:cs typeface="Century Gothic"/>
              <a:sym typeface="Century Gothic"/>
            </a:endParaRPr>
          </a:p>
        </p:txBody>
      </p:sp>
      <p:sp>
        <p:nvSpPr>
          <p:cNvPr id="109" name="Google Shape;109;p15"/>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110" name="Google Shape;110;p15"/>
          <p:cNvGrpSpPr/>
          <p:nvPr/>
        </p:nvGrpSpPr>
        <p:grpSpPr>
          <a:xfrm>
            <a:off x="85847" y="469368"/>
            <a:ext cx="8367885" cy="359313"/>
            <a:chOff x="274216" y="780591"/>
            <a:chExt cx="9372448" cy="479082"/>
          </a:xfrm>
        </p:grpSpPr>
        <p:sp>
          <p:nvSpPr>
            <p:cNvPr id="111" name="Google Shape;111;p15"/>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112" name="Google Shape;112;p15"/>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113" name="Google Shape;113;p15"/>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114" name="Google Shape;114;p15"/>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Realización de pruebas</a:t>
            </a:r>
            <a:endParaRPr sz="1400" b="0" i="0" u="none" strike="noStrike" cap="none">
              <a:solidFill>
                <a:srgbClr val="000000"/>
              </a:solidFill>
              <a:latin typeface="Arial"/>
              <a:ea typeface="Arial"/>
              <a:cs typeface="Arial"/>
              <a:sym typeface="Arial"/>
            </a:endParaRPr>
          </a:p>
        </p:txBody>
      </p:sp>
      <p:sp>
        <p:nvSpPr>
          <p:cNvPr id="115" name="Google Shape;115;p15"/>
          <p:cNvSpPr txBox="1"/>
          <p:nvPr/>
        </p:nvSpPr>
        <p:spPr>
          <a:xfrm>
            <a:off x="440725" y="977933"/>
            <a:ext cx="7992925" cy="3647112"/>
          </a:xfrm>
          <a:prstGeom prst="rect">
            <a:avLst/>
          </a:prstGeom>
          <a:noFill/>
          <a:ln>
            <a:noFill/>
          </a:ln>
        </p:spPr>
        <p:txBody>
          <a:bodyPr spcFirstLastPara="1" wrap="square" lIns="91425" tIns="45700" rIns="91425" bIns="45700" anchor="t" anchorCtr="0">
            <a:spAutoFit/>
          </a:bodyPr>
          <a:lstStyle/>
          <a:p>
            <a:pPr marL="116549" marR="0" lvl="0" indent="0" algn="just" rtl="0">
              <a:lnSpc>
                <a:spcPct val="150000"/>
              </a:lnSpc>
              <a:spcBef>
                <a:spcPts val="0"/>
              </a:spcBef>
              <a:spcAft>
                <a:spcPts val="0"/>
              </a:spcAft>
              <a:buClr>
                <a:srgbClr val="000000"/>
              </a:buClr>
              <a:buSzPts val="1100"/>
              <a:buFont typeface="Arial"/>
              <a:buNone/>
            </a:pPr>
            <a:r>
              <a:rPr lang="es-ES" sz="1100" b="0" i="0" u="none" strike="noStrike" cap="none" dirty="0">
                <a:solidFill>
                  <a:schemeClr val="dk1"/>
                </a:solidFill>
                <a:latin typeface="Century Gothic"/>
                <a:ea typeface="Century Gothic"/>
                <a:cs typeface="Century Gothic"/>
                <a:sym typeface="Century Gothic"/>
              </a:rPr>
              <a:t>Antes de continuar es necesario conocer las definiciones de los siguientes términos:</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100"/>
              <a:buFont typeface="Arial"/>
              <a:buChar char="•"/>
            </a:pPr>
            <a:r>
              <a:rPr lang="es-ES" sz="1100" b="1" i="0" u="none" strike="noStrike" cap="none" dirty="0">
                <a:solidFill>
                  <a:schemeClr val="dk1"/>
                </a:solidFill>
                <a:latin typeface="Century Gothic"/>
                <a:ea typeface="Century Gothic"/>
                <a:cs typeface="Century Gothic"/>
                <a:sym typeface="Century Gothic"/>
              </a:rPr>
              <a:t>Prueba (test):</a:t>
            </a:r>
            <a:r>
              <a:rPr lang="es-ES" sz="1100" b="0" i="0" u="none" strike="noStrike" cap="none" dirty="0">
                <a:solidFill>
                  <a:schemeClr val="dk1"/>
                </a:solidFill>
                <a:latin typeface="Century Gothic"/>
                <a:ea typeface="Century Gothic"/>
                <a:cs typeface="Century Gothic"/>
                <a:sym typeface="Century Gothic"/>
              </a:rPr>
              <a:t> “</a:t>
            </a:r>
            <a:r>
              <a:rPr lang="es-ES" sz="1100" b="0" i="1" u="none" strike="noStrike" cap="none" dirty="0">
                <a:solidFill>
                  <a:schemeClr val="dk1"/>
                </a:solidFill>
                <a:latin typeface="Century Gothic"/>
                <a:ea typeface="Century Gothic"/>
                <a:cs typeface="Century Gothic"/>
                <a:sym typeface="Century Gothic"/>
              </a:rPr>
              <a:t>Una actividad en la cual un sistema o uno de sus componentes se ejecuta en circunstancias previamente especificadas, los resultados se observan y registran y se realiza una evaluación de algún aspecto</a:t>
            </a:r>
            <a:r>
              <a:rPr lang="es-ES" sz="1100" b="0" i="0" u="none" strike="noStrike" cap="none" dirty="0">
                <a:solidFill>
                  <a:schemeClr val="dk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100"/>
              <a:buFont typeface="Arial"/>
              <a:buChar char="•"/>
            </a:pPr>
            <a:r>
              <a:rPr lang="es-ES" sz="1100" b="1" i="0" u="none" strike="noStrike" cap="none" dirty="0">
                <a:solidFill>
                  <a:schemeClr val="dk1"/>
                </a:solidFill>
                <a:latin typeface="Century Gothic"/>
                <a:ea typeface="Century Gothic"/>
                <a:cs typeface="Century Gothic"/>
                <a:sym typeface="Century Gothic"/>
              </a:rPr>
              <a:t>Caso de prueba (test case): </a:t>
            </a:r>
            <a:r>
              <a:rPr lang="es-ES" sz="1100" b="0" i="0" u="none" strike="noStrike" cap="none" dirty="0">
                <a:solidFill>
                  <a:schemeClr val="dk1"/>
                </a:solidFill>
                <a:latin typeface="Century Gothic"/>
                <a:ea typeface="Century Gothic"/>
                <a:cs typeface="Century Gothic"/>
                <a:sym typeface="Century Gothic"/>
              </a:rPr>
              <a:t>“</a:t>
            </a:r>
            <a:r>
              <a:rPr lang="es-ES" sz="1100" i="1" dirty="0">
                <a:solidFill>
                  <a:schemeClr val="dk1"/>
                </a:solidFill>
                <a:latin typeface="Century Gothic"/>
                <a:sym typeface="Century Gothic"/>
              </a:rPr>
              <a:t>Ejecución de un elemento de un sistema especificando </a:t>
            </a:r>
            <a:r>
              <a:rPr lang="es-ES" sz="1100" b="0" i="0" u="none" strike="noStrike" cap="none" dirty="0">
                <a:solidFill>
                  <a:schemeClr val="dk1"/>
                </a:solidFill>
                <a:latin typeface="Century Gothic"/>
                <a:ea typeface="Century Gothic"/>
                <a:cs typeface="Century Gothic"/>
                <a:sym typeface="Century Gothic"/>
              </a:rPr>
              <a:t>el</a:t>
            </a:r>
            <a:r>
              <a:rPr lang="es-ES" sz="1100" b="0" i="1" u="none" strike="noStrike" cap="none" dirty="0">
                <a:solidFill>
                  <a:schemeClr val="dk1"/>
                </a:solidFill>
                <a:latin typeface="Century Gothic"/>
                <a:ea typeface="Century Gothic"/>
                <a:cs typeface="Century Gothic"/>
                <a:sym typeface="Century Gothic"/>
              </a:rPr>
              <a:t> conjunto de entradas, condiciones de ejecución, y resultados esperados desarrollados para un objetivo</a:t>
            </a:r>
            <a:r>
              <a:rPr lang="es-ES" sz="1100" b="0" i="0" u="none" strike="noStrike" cap="none" dirty="0">
                <a:solidFill>
                  <a:schemeClr val="dk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100"/>
              <a:buFont typeface="Arial"/>
              <a:buChar char="•"/>
            </a:pPr>
            <a:r>
              <a:rPr lang="es-ES" sz="1100" b="1" i="0" u="none" strike="noStrike" cap="none" dirty="0">
                <a:solidFill>
                  <a:schemeClr val="dk1"/>
                </a:solidFill>
                <a:latin typeface="Century Gothic"/>
                <a:ea typeface="Century Gothic"/>
                <a:cs typeface="Century Gothic"/>
                <a:sym typeface="Century Gothic"/>
              </a:rPr>
              <a:t>Defecto (</a:t>
            </a:r>
            <a:r>
              <a:rPr lang="es-ES" sz="1100" b="1" i="0" u="none" strike="noStrike" cap="none" dirty="0" err="1">
                <a:solidFill>
                  <a:schemeClr val="dk1"/>
                </a:solidFill>
                <a:latin typeface="Century Gothic"/>
                <a:ea typeface="Century Gothic"/>
                <a:cs typeface="Century Gothic"/>
                <a:sym typeface="Century Gothic"/>
              </a:rPr>
              <a:t>defect</a:t>
            </a:r>
            <a:r>
              <a:rPr lang="es-ES" sz="1100" b="1" i="0" u="none" strike="noStrike" cap="none" dirty="0">
                <a:solidFill>
                  <a:schemeClr val="dk1"/>
                </a:solidFill>
                <a:latin typeface="Century Gothic"/>
                <a:ea typeface="Century Gothic"/>
                <a:cs typeface="Century Gothic"/>
                <a:sym typeface="Century Gothic"/>
              </a:rPr>
              <a:t>, </a:t>
            </a:r>
            <a:r>
              <a:rPr lang="es-ES" sz="1100" b="1" i="0" u="none" strike="noStrike" cap="none" dirty="0" err="1">
                <a:solidFill>
                  <a:schemeClr val="dk1"/>
                </a:solidFill>
                <a:latin typeface="Century Gothic"/>
                <a:ea typeface="Century Gothic"/>
                <a:cs typeface="Century Gothic"/>
                <a:sym typeface="Century Gothic"/>
              </a:rPr>
              <a:t>fault</a:t>
            </a:r>
            <a:r>
              <a:rPr lang="es-ES" sz="1100" b="1" i="0" u="none" strike="noStrike" cap="none" dirty="0">
                <a:solidFill>
                  <a:schemeClr val="dk1"/>
                </a:solidFill>
                <a:latin typeface="Century Gothic"/>
                <a:ea typeface="Century Gothic"/>
                <a:cs typeface="Century Gothic"/>
                <a:sym typeface="Century Gothic"/>
              </a:rPr>
              <a:t>, “bug”): </a:t>
            </a:r>
            <a:r>
              <a:rPr lang="es-ES" sz="1100" b="0" i="0" u="none" strike="noStrike" cap="none" dirty="0">
                <a:solidFill>
                  <a:schemeClr val="dk1"/>
                </a:solidFill>
                <a:latin typeface="Century Gothic"/>
                <a:ea typeface="Century Gothic"/>
                <a:cs typeface="Century Gothic"/>
                <a:sym typeface="Century Gothic"/>
              </a:rPr>
              <a:t>“</a:t>
            </a:r>
            <a:r>
              <a:rPr lang="es-ES" sz="1100" b="0" i="1" u="none" strike="noStrike" cap="none" dirty="0">
                <a:solidFill>
                  <a:schemeClr val="dk1"/>
                </a:solidFill>
                <a:latin typeface="Century Gothic"/>
                <a:ea typeface="Century Gothic"/>
                <a:cs typeface="Century Gothic"/>
                <a:sym typeface="Century Gothic"/>
              </a:rPr>
              <a:t>Un defecto en el software como, por ejemplo, un proceso, una definición de datos o un paso de variables incorrectos en un programa</a:t>
            </a:r>
            <a:r>
              <a:rPr lang="es-ES" sz="1100" b="0" i="0" u="none" strike="noStrike" cap="none" dirty="0">
                <a:solidFill>
                  <a:schemeClr val="dk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100"/>
              <a:buFont typeface="Arial"/>
              <a:buChar char="•"/>
            </a:pPr>
            <a:r>
              <a:rPr lang="es-ES" sz="1100" b="1" i="0" u="none" strike="noStrike" cap="none" dirty="0">
                <a:solidFill>
                  <a:schemeClr val="dk1"/>
                </a:solidFill>
                <a:latin typeface="Century Gothic"/>
                <a:ea typeface="Century Gothic"/>
                <a:cs typeface="Century Gothic"/>
                <a:sym typeface="Century Gothic"/>
              </a:rPr>
              <a:t>Fallo (</a:t>
            </a:r>
            <a:r>
              <a:rPr lang="es-ES" sz="1100" b="1" i="0" u="none" strike="noStrike" cap="none" dirty="0" err="1">
                <a:solidFill>
                  <a:schemeClr val="dk1"/>
                </a:solidFill>
                <a:latin typeface="Century Gothic"/>
                <a:ea typeface="Century Gothic"/>
                <a:cs typeface="Century Gothic"/>
                <a:sym typeface="Century Gothic"/>
              </a:rPr>
              <a:t>Failure</a:t>
            </a:r>
            <a:r>
              <a:rPr lang="es-ES" sz="1100" b="1" i="0" u="none" strike="noStrike" cap="none" dirty="0">
                <a:solidFill>
                  <a:schemeClr val="dk1"/>
                </a:solidFill>
                <a:latin typeface="Century Gothic"/>
                <a:ea typeface="Century Gothic"/>
                <a:cs typeface="Century Gothic"/>
                <a:sym typeface="Century Gothic"/>
              </a:rPr>
              <a:t>): </a:t>
            </a:r>
            <a:r>
              <a:rPr lang="es-ES" sz="1100" b="0" i="0" u="none" strike="noStrike" cap="none" dirty="0">
                <a:solidFill>
                  <a:schemeClr val="dk1"/>
                </a:solidFill>
                <a:latin typeface="Century Gothic"/>
                <a:ea typeface="Century Gothic"/>
                <a:cs typeface="Century Gothic"/>
                <a:sym typeface="Century Gothic"/>
              </a:rPr>
              <a:t>“</a:t>
            </a:r>
            <a:r>
              <a:rPr lang="es-ES" sz="1100" b="0" i="1" u="none" strike="noStrike" cap="none" dirty="0">
                <a:solidFill>
                  <a:schemeClr val="dk1"/>
                </a:solidFill>
                <a:latin typeface="Century Gothic"/>
                <a:ea typeface="Century Gothic"/>
                <a:cs typeface="Century Gothic"/>
                <a:sym typeface="Century Gothic"/>
              </a:rPr>
              <a:t>La incapacidad de un sistema o de alguno de sus componentes para realizar las funciones requeridas dentro de los requisitos de rendimientos especificados</a:t>
            </a:r>
            <a:r>
              <a:rPr lang="es-ES" sz="1100" b="0" i="0" u="none" strike="noStrike" cap="none" dirty="0">
                <a:solidFill>
                  <a:schemeClr val="dk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a:p>
            <a:pPr marL="288000" marR="0" lvl="0" indent="-171450" algn="just" rtl="0">
              <a:lnSpc>
                <a:spcPct val="150000"/>
              </a:lnSpc>
              <a:spcBef>
                <a:spcPts val="0"/>
              </a:spcBef>
              <a:spcAft>
                <a:spcPts val="0"/>
              </a:spcAft>
              <a:buClr>
                <a:srgbClr val="0071AA"/>
              </a:buClr>
              <a:buSzPts val="1100"/>
              <a:buFont typeface="Arial"/>
              <a:buChar char="•"/>
            </a:pPr>
            <a:r>
              <a:rPr lang="es-ES" sz="1100" b="1" i="0" u="none" strike="noStrike" cap="none" dirty="0">
                <a:solidFill>
                  <a:schemeClr val="dk1"/>
                </a:solidFill>
                <a:latin typeface="Century Gothic"/>
                <a:ea typeface="Century Gothic"/>
                <a:cs typeface="Century Gothic"/>
                <a:sym typeface="Century Gothic"/>
              </a:rPr>
              <a:t>Error (error</a:t>
            </a:r>
            <a:r>
              <a:rPr lang="es-ES" sz="1100" b="0" i="0" u="none" strike="noStrike" cap="none" dirty="0">
                <a:solidFill>
                  <a:schemeClr val="dk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a:p>
            <a:pPr marL="745200" marR="0" lvl="1" indent="-171450" algn="just" rtl="0">
              <a:lnSpc>
                <a:spcPct val="150000"/>
              </a:lnSpc>
              <a:spcBef>
                <a:spcPts val="0"/>
              </a:spcBef>
              <a:spcAft>
                <a:spcPts val="0"/>
              </a:spcAft>
              <a:buClr>
                <a:srgbClr val="0071AA"/>
              </a:buClr>
              <a:buSzPts val="1100"/>
              <a:buFont typeface="Arial"/>
              <a:buChar char="•"/>
            </a:pPr>
            <a:r>
              <a:rPr lang="es-ES" sz="1100" b="0" i="0" u="none" strike="noStrike" cap="none" dirty="0">
                <a:solidFill>
                  <a:schemeClr val="dk1"/>
                </a:solidFill>
                <a:latin typeface="Century Gothic"/>
                <a:ea typeface="Century Gothic"/>
                <a:cs typeface="Century Gothic"/>
                <a:sym typeface="Century Gothic"/>
              </a:rPr>
              <a:t>“La diferencia entre un valor calculado, observado o medido y el valor verdadero, especificado o teóricamente correcto”.</a:t>
            </a:r>
            <a:endParaRPr sz="1400" b="0" i="0" u="none" strike="noStrike" cap="none" dirty="0">
              <a:solidFill>
                <a:srgbClr val="000000"/>
              </a:solidFill>
              <a:latin typeface="Arial"/>
              <a:ea typeface="Arial"/>
              <a:cs typeface="Arial"/>
              <a:sym typeface="Arial"/>
            </a:endParaRPr>
          </a:p>
          <a:p>
            <a:pPr marL="745200" marR="0" lvl="1" indent="-171450" algn="just" rtl="0">
              <a:lnSpc>
                <a:spcPct val="150000"/>
              </a:lnSpc>
              <a:spcBef>
                <a:spcPts val="0"/>
              </a:spcBef>
              <a:spcAft>
                <a:spcPts val="0"/>
              </a:spcAft>
              <a:buClr>
                <a:srgbClr val="0071AA"/>
              </a:buClr>
              <a:buSzPts val="1100"/>
              <a:buFont typeface="Arial"/>
              <a:buChar char="•"/>
            </a:pPr>
            <a:r>
              <a:rPr lang="es-ES" sz="1100" b="0" i="0" u="none" strike="noStrike" cap="none" dirty="0">
                <a:solidFill>
                  <a:schemeClr val="dk1"/>
                </a:solidFill>
                <a:latin typeface="Century Gothic"/>
                <a:ea typeface="Century Gothic"/>
                <a:cs typeface="Century Gothic"/>
                <a:sym typeface="Century Gothic"/>
              </a:rPr>
              <a:t>“</a:t>
            </a:r>
            <a:r>
              <a:rPr lang="es-ES" sz="1100" b="0" i="1" u="none" strike="noStrike" cap="none" dirty="0">
                <a:solidFill>
                  <a:schemeClr val="dk1"/>
                </a:solidFill>
                <a:latin typeface="Century Gothic"/>
                <a:ea typeface="Century Gothic"/>
                <a:cs typeface="Century Gothic"/>
                <a:sym typeface="Century Gothic"/>
              </a:rPr>
              <a:t>Una acción humana que conduce a un resultado incorrecto</a:t>
            </a:r>
            <a:r>
              <a:rPr lang="es-ES" sz="1100" b="0" i="0" u="none" strike="noStrike" cap="none" dirty="0">
                <a:solidFill>
                  <a:schemeClr val="dk1"/>
                </a:solidFill>
                <a:latin typeface="Century Gothic"/>
                <a:ea typeface="Century Gothic"/>
                <a:cs typeface="Century Gothic"/>
                <a:sym typeface="Century Gothic"/>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8</a:t>
            </a:fld>
            <a:endParaRPr sz="1800" b="0" i="0" u="none" strike="noStrike" cap="none">
              <a:solidFill>
                <a:srgbClr val="FFFFFF"/>
              </a:solidFill>
              <a:latin typeface="Century Gothic"/>
              <a:ea typeface="Century Gothic"/>
              <a:cs typeface="Century Gothic"/>
              <a:sym typeface="Century Gothic"/>
            </a:endParaRPr>
          </a:p>
        </p:txBody>
      </p:sp>
      <p:sp>
        <p:nvSpPr>
          <p:cNvPr id="121" name="Google Shape;121;p16"/>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122" name="Google Shape;122;p16"/>
          <p:cNvGrpSpPr/>
          <p:nvPr/>
        </p:nvGrpSpPr>
        <p:grpSpPr>
          <a:xfrm>
            <a:off x="85847" y="469368"/>
            <a:ext cx="8367885" cy="359313"/>
            <a:chOff x="274216" y="780591"/>
            <a:chExt cx="9372448" cy="479082"/>
          </a:xfrm>
        </p:grpSpPr>
        <p:sp>
          <p:nvSpPr>
            <p:cNvPr id="123" name="Google Shape;123;p16"/>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124" name="Google Shape;124;p16"/>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125" name="Google Shape;125;p16"/>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126" name="Google Shape;126;p16"/>
          <p:cNvSpPr txBox="1"/>
          <p:nvPr/>
        </p:nvSpPr>
        <p:spPr>
          <a:xfrm>
            <a:off x="560336" y="562650"/>
            <a:ext cx="7945004" cy="268274"/>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a:solidFill>
                  <a:srgbClr val="2E75B5"/>
                </a:solidFill>
                <a:latin typeface="Century Gothic"/>
                <a:ea typeface="Century Gothic"/>
                <a:cs typeface="Century Gothic"/>
                <a:sym typeface="Century Gothic"/>
              </a:rPr>
              <a:t>Realización de pruebas</a:t>
            </a:r>
            <a:endParaRPr sz="1400" b="0" i="0" u="none" strike="noStrike" cap="none">
              <a:solidFill>
                <a:srgbClr val="000000"/>
              </a:solidFill>
              <a:latin typeface="Arial"/>
              <a:ea typeface="Arial"/>
              <a:cs typeface="Arial"/>
              <a:sym typeface="Arial"/>
            </a:endParaRPr>
          </a:p>
        </p:txBody>
      </p:sp>
      <p:pic>
        <p:nvPicPr>
          <p:cNvPr id="127" name="Google Shape;127;p16" descr="DW Software: octubre 2013"/>
          <p:cNvPicPr preferRelativeResize="0"/>
          <p:nvPr/>
        </p:nvPicPr>
        <p:blipFill rotWithShape="1">
          <a:blip r:embed="rId3">
            <a:alphaModFix/>
          </a:blip>
          <a:srcRect/>
          <a:stretch/>
        </p:blipFill>
        <p:spPr>
          <a:xfrm>
            <a:off x="638660" y="529519"/>
            <a:ext cx="7295612" cy="44634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sldNum" idx="12"/>
          </p:nvPr>
        </p:nvSpPr>
        <p:spPr>
          <a:xfrm>
            <a:off x="0" y="4889916"/>
            <a:ext cx="539262" cy="274105"/>
          </a:xfrm>
          <a:prstGeom prst="rect">
            <a:avLst/>
          </a:prstGeom>
          <a:noFill/>
          <a:ln>
            <a:noFill/>
          </a:ln>
        </p:spPr>
        <p:txBody>
          <a:bodyPr spcFirstLastPara="1" wrap="square" lIns="84375" tIns="42175" rIns="84375" bIns="42175"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s-ES" sz="1800" b="0" i="0" u="none" strike="noStrike" cap="none">
                <a:solidFill>
                  <a:srgbClr val="FFFFFF"/>
                </a:solidFill>
                <a:latin typeface="Century Gothic"/>
                <a:ea typeface="Century Gothic"/>
                <a:cs typeface="Century Gothic"/>
                <a:sym typeface="Century Gothic"/>
              </a:rPr>
              <a:t>9</a:t>
            </a:fld>
            <a:endParaRPr sz="1800" b="0" i="0" u="none" strike="noStrike" cap="none">
              <a:solidFill>
                <a:srgbClr val="FFFFFF"/>
              </a:solidFill>
              <a:latin typeface="Century Gothic"/>
              <a:ea typeface="Century Gothic"/>
              <a:cs typeface="Century Gothic"/>
              <a:sym typeface="Century Gothic"/>
            </a:endParaRPr>
          </a:p>
        </p:txBody>
      </p:sp>
      <p:sp>
        <p:nvSpPr>
          <p:cNvPr id="121" name="Google Shape;121;p16"/>
          <p:cNvSpPr txBox="1">
            <a:spLocks noGrp="1"/>
          </p:cNvSpPr>
          <p:nvPr>
            <p:ph type="title"/>
          </p:nvPr>
        </p:nvSpPr>
        <p:spPr>
          <a:xfrm>
            <a:off x="179340" y="114346"/>
            <a:ext cx="7295612" cy="265922"/>
          </a:xfrm>
          <a:prstGeom prst="rect">
            <a:avLst/>
          </a:prstGeom>
          <a:noFill/>
          <a:ln>
            <a:noFill/>
          </a:ln>
        </p:spPr>
        <p:txBody>
          <a:bodyPr spcFirstLastPara="1" wrap="square" lIns="98975" tIns="49475" rIns="98975" bIns="49475" anchor="ctr" anchorCtr="0">
            <a:noAutofit/>
          </a:bodyPr>
          <a:lstStyle/>
          <a:p>
            <a:pPr marL="0" lvl="0" indent="0" algn="l" rtl="0">
              <a:lnSpc>
                <a:spcPct val="90000"/>
              </a:lnSpc>
              <a:spcBef>
                <a:spcPts val="0"/>
              </a:spcBef>
              <a:spcAft>
                <a:spcPts val="0"/>
              </a:spcAft>
              <a:buClr>
                <a:schemeClr val="lt1"/>
              </a:buClr>
              <a:buSzPts val="1400"/>
              <a:buFont typeface="Century Gothic"/>
              <a:buNone/>
            </a:pPr>
            <a:r>
              <a:rPr lang="es-ES"/>
              <a:t>4. Testing</a:t>
            </a:r>
            <a:endParaRPr/>
          </a:p>
        </p:txBody>
      </p:sp>
      <p:grpSp>
        <p:nvGrpSpPr>
          <p:cNvPr id="122" name="Google Shape;122;p16"/>
          <p:cNvGrpSpPr/>
          <p:nvPr/>
        </p:nvGrpSpPr>
        <p:grpSpPr>
          <a:xfrm>
            <a:off x="85847" y="469368"/>
            <a:ext cx="8367885" cy="359313"/>
            <a:chOff x="274216" y="780591"/>
            <a:chExt cx="9372448" cy="479082"/>
          </a:xfrm>
        </p:grpSpPr>
        <p:sp>
          <p:nvSpPr>
            <p:cNvPr id="123" name="Google Shape;123;p16"/>
            <p:cNvSpPr/>
            <p:nvPr/>
          </p:nvSpPr>
          <p:spPr>
            <a:xfrm rot="-5400000">
              <a:off x="327258" y="892742"/>
              <a:ext cx="398881" cy="334981"/>
            </a:xfrm>
            <a:prstGeom prst="rtTriangle">
              <a:avLst/>
            </a:prstGeom>
            <a:solidFill>
              <a:srgbClr val="0071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sp>
          <p:nvSpPr>
            <p:cNvPr id="124" name="Google Shape;124;p16"/>
            <p:cNvSpPr/>
            <p:nvPr/>
          </p:nvSpPr>
          <p:spPr>
            <a:xfrm rot="-5400000">
              <a:off x="242266" y="812541"/>
              <a:ext cx="398881" cy="334981"/>
            </a:xfrm>
            <a:prstGeom prst="rtTriangle">
              <a:avLst/>
            </a:prstGeom>
            <a:solidFill>
              <a:srgbClr val="0071A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Century Gothic"/>
                <a:ea typeface="Century Gothic"/>
                <a:cs typeface="Century Gothic"/>
                <a:sym typeface="Century Gothic"/>
              </a:endParaRPr>
            </a:p>
          </p:txBody>
        </p:sp>
        <p:cxnSp>
          <p:nvCxnSpPr>
            <p:cNvPr id="125" name="Google Shape;125;p16"/>
            <p:cNvCxnSpPr/>
            <p:nvPr/>
          </p:nvCxnSpPr>
          <p:spPr>
            <a:xfrm>
              <a:off x="790664" y="1246973"/>
              <a:ext cx="8856000" cy="0"/>
            </a:xfrm>
            <a:prstGeom prst="straightConnector1">
              <a:avLst/>
            </a:prstGeom>
            <a:noFill/>
            <a:ln w="9525" cap="flat" cmpd="sng">
              <a:solidFill>
                <a:srgbClr val="D0CECE"/>
              </a:solidFill>
              <a:prstDash val="solid"/>
              <a:miter lim="800000"/>
              <a:headEnd type="none" w="sm" len="sm"/>
              <a:tailEnd type="none" w="sm" len="sm"/>
            </a:ln>
          </p:spPr>
        </p:cxnSp>
      </p:grpSp>
      <p:sp>
        <p:nvSpPr>
          <p:cNvPr id="126" name="Google Shape;126;p16"/>
          <p:cNvSpPr txBox="1"/>
          <p:nvPr/>
        </p:nvSpPr>
        <p:spPr>
          <a:xfrm>
            <a:off x="560336" y="562650"/>
            <a:ext cx="7945004" cy="288306"/>
          </a:xfrm>
          <a:prstGeom prst="rect">
            <a:avLst/>
          </a:prstGeom>
          <a:noFill/>
          <a:ln>
            <a:noFill/>
          </a:ln>
        </p:spPr>
        <p:txBody>
          <a:bodyPr spcFirstLastPara="1" wrap="square" lIns="84375" tIns="42175" rIns="84375" bIns="42175" anchor="t" anchorCtr="0">
            <a:spAutoFit/>
          </a:bodyPr>
          <a:lstStyle/>
          <a:p>
            <a:pPr marL="0" marR="0" lvl="0" indent="0" algn="l" rtl="0">
              <a:lnSpc>
                <a:spcPct val="120000"/>
              </a:lnSpc>
              <a:spcBef>
                <a:spcPts val="0"/>
              </a:spcBef>
              <a:spcAft>
                <a:spcPts val="0"/>
              </a:spcAft>
              <a:buClr>
                <a:srgbClr val="000000"/>
              </a:buClr>
              <a:buSzPts val="1100"/>
              <a:buFont typeface="Arial"/>
              <a:buNone/>
            </a:pPr>
            <a:r>
              <a:rPr lang="es-ES" sz="1100" b="1" i="0" u="none" strike="noStrike" cap="none" dirty="0">
                <a:solidFill>
                  <a:srgbClr val="2E75B5"/>
                </a:solidFill>
                <a:latin typeface="Century Gothic"/>
                <a:ea typeface="Century Gothic"/>
                <a:cs typeface="Century Gothic"/>
                <a:sym typeface="Century Gothic"/>
              </a:rPr>
              <a:t>Ejemplo real -&gt; Super Mario 64 (1996)</a:t>
            </a:r>
            <a:endParaRPr sz="1400" b="0" i="0" u="none" strike="noStrike" cap="none" dirty="0">
              <a:solidFill>
                <a:srgbClr val="000000"/>
              </a:solidFill>
              <a:latin typeface="Arial"/>
              <a:ea typeface="Arial"/>
              <a:cs typeface="Arial"/>
              <a:sym typeface="Arial"/>
            </a:endParaRPr>
          </a:p>
        </p:txBody>
      </p:sp>
      <p:pic>
        <p:nvPicPr>
          <p:cNvPr id="2050" name="Picture 2" descr="Super Mario 64 fans discover smoke effect is glitched after more than two  decades, fixed with a single line of code">
            <a:extLst>
              <a:ext uri="{FF2B5EF4-FFF2-40B4-BE49-F238E27FC236}">
                <a16:creationId xmlns:a16="http://schemas.microsoft.com/office/drawing/2014/main" id="{4C0B7D80-E445-77C9-B4CF-D66422A3D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39" y="2594391"/>
            <a:ext cx="6374725" cy="24325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ED53D695-8E0D-7476-9FF5-9F2FC27863E7}"/>
              </a:ext>
            </a:extLst>
          </p:cNvPr>
          <p:cNvPicPr>
            <a:picLocks noChangeAspect="1"/>
          </p:cNvPicPr>
          <p:nvPr/>
        </p:nvPicPr>
        <p:blipFill>
          <a:blip r:embed="rId4"/>
          <a:stretch>
            <a:fillRect/>
          </a:stretch>
        </p:blipFill>
        <p:spPr>
          <a:xfrm>
            <a:off x="235386" y="888834"/>
            <a:ext cx="4610740" cy="1543744"/>
          </a:xfrm>
          <a:prstGeom prst="rect">
            <a:avLst/>
          </a:prstGeom>
        </p:spPr>
      </p:pic>
      <p:cxnSp>
        <p:nvCxnSpPr>
          <p:cNvPr id="5" name="Conector recto de flecha 4">
            <a:extLst>
              <a:ext uri="{FF2B5EF4-FFF2-40B4-BE49-F238E27FC236}">
                <a16:creationId xmlns:a16="http://schemas.microsoft.com/office/drawing/2014/main" id="{42A544F8-A1E9-C671-4301-84F53A255108}"/>
              </a:ext>
            </a:extLst>
          </p:cNvPr>
          <p:cNvCxnSpPr>
            <a:cxnSpLocks/>
            <a:stCxn id="3" idx="2"/>
            <a:endCxn id="2050" idx="0"/>
          </p:cNvCxnSpPr>
          <p:nvPr/>
        </p:nvCxnSpPr>
        <p:spPr>
          <a:xfrm>
            <a:off x="2540756" y="2432578"/>
            <a:ext cx="3318346" cy="161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792348"/>
      </p:ext>
    </p:extLst>
  </p:cSld>
  <p:clrMapOvr>
    <a:masterClrMapping/>
  </p:clrMapOvr>
</p:sld>
</file>

<file path=ppt/theme/theme1.xml><?xml version="1.0" encoding="utf-8"?>
<a:theme xmlns:a="http://schemas.openxmlformats.org/drawingml/2006/main" name="1_SDG 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0_Personalizza struttur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6909</TotalTime>
  <Words>5856</Words>
  <Application>Microsoft Office PowerPoint</Application>
  <PresentationFormat>Presentación en pantalla (16:9)</PresentationFormat>
  <Paragraphs>450</Paragraphs>
  <Slides>54</Slides>
  <Notes>54</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54</vt:i4>
      </vt:variant>
    </vt:vector>
  </HeadingPairs>
  <TitlesOfParts>
    <vt:vector size="61" baseType="lpstr">
      <vt:lpstr>Century Gothic</vt:lpstr>
      <vt:lpstr>Arial</vt:lpstr>
      <vt:lpstr>Noto Sans Symbols</vt:lpstr>
      <vt:lpstr>Calibri</vt:lpstr>
      <vt:lpstr>Verdana</vt:lpstr>
      <vt:lpstr>1_SDG 2</vt:lpstr>
      <vt:lpstr>30_Personalizza struttura</vt:lpstr>
      <vt:lpstr>Presentación de PowerPoint</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lpstr>4. 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Navarro</dc:creator>
  <cp:lastModifiedBy>Alejandro</cp:lastModifiedBy>
  <cp:revision>17</cp:revision>
  <dcterms:modified xsi:type="dcterms:W3CDTF">2023-03-29T10:00:51Z</dcterms:modified>
</cp:coreProperties>
</file>